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charts/chart1.xml" ContentType="application/vnd.openxmlformats-officedocument.drawingml.chart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Default Extension="vml" ContentType="application/vnd.openxmlformats-officedocument.vmlDrawing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3" r:id="rId7"/>
    <p:sldId id="300" r:id="rId8"/>
    <p:sldId id="276" r:id="rId9"/>
    <p:sldId id="301" r:id="rId10"/>
    <p:sldId id="302" r:id="rId11"/>
    <p:sldId id="303" r:id="rId12"/>
    <p:sldId id="304" r:id="rId13"/>
    <p:sldId id="305" r:id="rId14"/>
    <p:sldId id="306" r:id="rId15"/>
    <p:sldId id="284" r:id="rId16"/>
    <p:sldId id="285" r:id="rId17"/>
    <p:sldId id="286" r:id="rId18"/>
    <p:sldId id="273" r:id="rId19"/>
    <p:sldId id="307" r:id="rId20"/>
    <p:sldId id="308" r:id="rId21"/>
    <p:sldId id="296" r:id="rId22"/>
    <p:sldId id="309" r:id="rId23"/>
    <p:sldId id="289" r:id="rId2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D89F12"/>
    <a:srgbClr val="F68B32"/>
    <a:srgbClr val="F57913"/>
    <a:srgbClr val="CD6209"/>
    <a:srgbClr val="BB4643"/>
    <a:srgbClr val="EBBB0B"/>
    <a:srgbClr val="1BB396"/>
    <a:srgbClr val="954DC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532" autoAdjust="0"/>
  </p:normalViewPr>
  <p:slideViewPr>
    <p:cSldViewPr>
      <p:cViewPr>
        <p:scale>
          <a:sx n="73" d="100"/>
          <a:sy n="73" d="100"/>
        </p:scale>
        <p:origin x="-804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ksaenz\Configuraci&#243;n%20local\Archivos%20temporales%20de%20Internet\Content.Outlook\WANZQTL0\Tabla%20de%20seguimiento%20Informes%20a%20Leyes%20y%20Decretos%20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R"/>
  <c:style val="37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1.6666666666666725E-2"/>
                  <c:y val="0.23611111111111124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CR"/>
                </a:p>
              </c:txPr>
              <c:showVal val="1"/>
            </c:dLbl>
            <c:dLbl>
              <c:idx val="1"/>
              <c:layout>
                <c:manualLayout>
                  <c:x val="1.6666666666666725E-2"/>
                  <c:y val="0.18981481481481491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CR"/>
                </a:p>
              </c:txPr>
              <c:showVal val="1"/>
            </c:dLbl>
            <c:dLbl>
              <c:idx val="2"/>
              <c:layout>
                <c:manualLayout>
                  <c:x val="1.3888888888888949E-2"/>
                  <c:y val="0.18981481481481491"/>
                </c:manualLayout>
              </c:layout>
              <c:spPr/>
              <c:txPr>
                <a:bodyPr/>
                <a:lstStyle/>
                <a:p>
                  <a:pPr>
                    <a:defRPr sz="1800"/>
                  </a:pPr>
                  <a:endParaRPr lang="es-CR"/>
                </a:p>
              </c:txPr>
              <c:showVal val="1"/>
            </c:dLbl>
            <c:txPr>
              <a:bodyPr/>
              <a:lstStyle/>
              <a:p>
                <a:pPr>
                  <a:defRPr sz="1200"/>
                </a:pPr>
                <a:endParaRPr lang="es-CR"/>
              </a:p>
            </c:txPr>
            <c:showVal val="1"/>
          </c:dLbls>
          <c:cat>
            <c:strRef>
              <c:f>Hoja1!$B$1:$D$1</c:f>
              <c:strCache>
                <c:ptCount val="3"/>
                <c:pt idx="0">
                  <c:v>Total Propuestas</c:v>
                </c:pt>
                <c:pt idx="1">
                  <c:v>Con observaciones</c:v>
                </c:pt>
                <c:pt idx="2">
                  <c:v>Sin observaciones</c:v>
                </c:pt>
              </c:strCache>
            </c:strRef>
          </c:cat>
          <c:val>
            <c:numRef>
              <c:f>Hoja1!$B$8:$D$8</c:f>
              <c:numCache>
                <c:formatCode>General</c:formatCode>
                <c:ptCount val="3"/>
                <c:pt idx="0">
                  <c:v>15</c:v>
                </c:pt>
                <c:pt idx="1">
                  <c:v>8</c:v>
                </c:pt>
                <c:pt idx="2">
                  <c:v>7</c:v>
                </c:pt>
              </c:numCache>
            </c:numRef>
          </c:val>
        </c:ser>
        <c:shape val="cylinder"/>
        <c:axId val="116400128"/>
        <c:axId val="116401664"/>
        <c:axId val="0"/>
      </c:bar3DChart>
      <c:catAx>
        <c:axId val="11640012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es-CR"/>
          </a:p>
        </c:txPr>
        <c:crossAx val="116401664"/>
        <c:crosses val="autoZero"/>
        <c:auto val="1"/>
        <c:lblAlgn val="ctr"/>
        <c:lblOffset val="100"/>
      </c:catAx>
      <c:valAx>
        <c:axId val="116401664"/>
        <c:scaling>
          <c:orientation val="minMax"/>
        </c:scaling>
        <c:axPos val="l"/>
        <c:majorGridlines/>
        <c:numFmt formatCode="General" sourceLinked="1"/>
        <c:tickLblPos val="nextTo"/>
        <c:crossAx val="116400128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13B3C9-9A90-4C1C-B716-C451CA60E252}" type="doc">
      <dgm:prSet loTypeId="urn:microsoft.com/office/officeart/2005/8/layout/pyramid2" loCatId="list" qsTypeId="urn:microsoft.com/office/officeart/2005/8/quickstyle/3d3" qsCatId="3D" csTypeId="urn:microsoft.com/office/officeart/2005/8/colors/accent1_2#1" csCatId="accent1" phldr="1"/>
      <dgm:spPr/>
    </dgm:pt>
    <dgm:pt modelId="{D4BE151D-CBF0-407D-8984-FE19531E6158}">
      <dgm:prSet phldrT="[Texto]" custT="1"/>
      <dgm:spPr>
        <a:solidFill>
          <a:schemeClr val="accent2">
            <a:alpha val="90000"/>
          </a:schemeClr>
        </a:solidFill>
      </dgm:spPr>
      <dgm:t>
        <a:bodyPr/>
        <a:lstStyle/>
        <a:p>
          <a:pPr algn="just"/>
          <a:r>
            <a:rPr lang="es-ES" sz="1400" dirty="0" smtClean="0">
              <a:solidFill>
                <a:schemeClr val="bg1"/>
              </a:solidFill>
              <a:latin typeface="Arial" charset="0"/>
              <a:cs typeface="Arial" charset="0"/>
            </a:rPr>
            <a:t>Incorporar de manera generalizada y sistemática los criterios de necesidad, indispensabilidad y eficiencia en la actividad regulatoria del sector público.</a:t>
          </a:r>
          <a:endParaRPr lang="es-ES" sz="1400" dirty="0">
            <a:solidFill>
              <a:schemeClr val="bg1"/>
            </a:solidFill>
          </a:endParaRPr>
        </a:p>
      </dgm:t>
    </dgm:pt>
    <dgm:pt modelId="{207032AF-A0DC-48D1-AD55-47290D681DCE}" type="parTrans" cxnId="{906F82BF-AE13-45BC-823A-E65E2B8D3D45}">
      <dgm:prSet/>
      <dgm:spPr/>
      <dgm:t>
        <a:bodyPr/>
        <a:lstStyle/>
        <a:p>
          <a:endParaRPr lang="es-ES"/>
        </a:p>
      </dgm:t>
    </dgm:pt>
    <dgm:pt modelId="{D0CE0CC1-1146-4B6F-B6AB-70947AD61149}" type="sibTrans" cxnId="{906F82BF-AE13-45BC-823A-E65E2B8D3D45}">
      <dgm:prSet/>
      <dgm:spPr/>
      <dgm:t>
        <a:bodyPr/>
        <a:lstStyle/>
        <a:p>
          <a:endParaRPr lang="es-ES"/>
        </a:p>
      </dgm:t>
    </dgm:pt>
    <dgm:pt modelId="{2064ED36-5492-4E9A-B572-2219A6C4094E}">
      <dgm:prSet phldrT="[Texto]" custT="1"/>
      <dgm:spPr>
        <a:solidFill>
          <a:schemeClr val="accent3">
            <a:alpha val="90000"/>
          </a:schemeClr>
        </a:solidFill>
      </dgm:spPr>
      <dgm:t>
        <a:bodyPr/>
        <a:lstStyle/>
        <a:p>
          <a:pPr algn="just"/>
          <a:r>
            <a:rPr lang="es-ES" sz="1300" dirty="0" smtClean="0">
              <a:solidFill>
                <a:schemeClr val="bg1"/>
              </a:solidFill>
              <a:latin typeface="Arial" charset="0"/>
              <a:cs typeface="Arial" charset="0"/>
            </a:rPr>
            <a:t>Identificar y atender de manera prioritaria la racionalización de los trámites que tienen mayor impacto sobre las micro, pequeñas y medianas empresas nacionales, por una parte, y sobre la inversión extranjera directa, por la otra.</a:t>
          </a:r>
          <a:endParaRPr lang="es-ES" sz="1300" dirty="0">
            <a:solidFill>
              <a:schemeClr val="bg1"/>
            </a:solidFill>
          </a:endParaRPr>
        </a:p>
      </dgm:t>
    </dgm:pt>
    <dgm:pt modelId="{EFA3D78F-81DE-4D2E-843E-B8CD67AC51E3}" type="parTrans" cxnId="{2A3A417D-75CC-4C51-B20E-A0BDB541FA79}">
      <dgm:prSet/>
      <dgm:spPr/>
      <dgm:t>
        <a:bodyPr/>
        <a:lstStyle/>
        <a:p>
          <a:endParaRPr lang="es-ES"/>
        </a:p>
      </dgm:t>
    </dgm:pt>
    <dgm:pt modelId="{55107BB7-51CE-4962-BA68-F2E30B5BBF5D}" type="sibTrans" cxnId="{2A3A417D-75CC-4C51-B20E-A0BDB541FA79}">
      <dgm:prSet/>
      <dgm:spPr/>
      <dgm:t>
        <a:bodyPr/>
        <a:lstStyle/>
        <a:p>
          <a:endParaRPr lang="es-ES"/>
        </a:p>
      </dgm:t>
    </dgm:pt>
    <dgm:pt modelId="{EFFF54B9-AB48-4368-8D0A-4AAF447901EE}">
      <dgm:prSet phldrT="[Texto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just"/>
          <a:r>
            <a:rPr lang="es-ES" sz="1400" dirty="0" smtClean="0">
              <a:solidFill>
                <a:schemeClr val="bg1"/>
              </a:solidFill>
              <a:latin typeface="Arial" charset="0"/>
              <a:cs typeface="Arial" charset="0"/>
            </a:rPr>
            <a:t>Crear una cultura institucional en el Estado costarricense, en la cual se establezcan controles a posteriori como primera opción regulatoria.</a:t>
          </a:r>
          <a:endParaRPr lang="es-ES" sz="1400" dirty="0">
            <a:solidFill>
              <a:schemeClr val="bg1"/>
            </a:solidFill>
            <a:latin typeface="Arial" charset="0"/>
            <a:cs typeface="Arial" charset="0"/>
          </a:endParaRPr>
        </a:p>
      </dgm:t>
    </dgm:pt>
    <dgm:pt modelId="{E8F8E6F1-242B-462D-8A9A-DFFE4F40644F}" type="parTrans" cxnId="{2A6EC654-82F6-4B2D-ADCA-A5261DA1D4FD}">
      <dgm:prSet/>
      <dgm:spPr/>
      <dgm:t>
        <a:bodyPr/>
        <a:lstStyle/>
        <a:p>
          <a:endParaRPr lang="es-ES"/>
        </a:p>
      </dgm:t>
    </dgm:pt>
    <dgm:pt modelId="{265E8D74-597B-4ED6-B135-F80F79921B15}" type="sibTrans" cxnId="{2A6EC654-82F6-4B2D-ADCA-A5261DA1D4FD}">
      <dgm:prSet/>
      <dgm:spPr/>
      <dgm:t>
        <a:bodyPr/>
        <a:lstStyle/>
        <a:p>
          <a:endParaRPr lang="es-ES"/>
        </a:p>
      </dgm:t>
    </dgm:pt>
    <dgm:pt modelId="{0EA3B4FF-CFC7-47BF-9D4C-D6AC2344F874}">
      <dgm:prSet phldrT="[Texto]"/>
      <dgm:spPr>
        <a:solidFill>
          <a:schemeClr val="accent6">
            <a:lumMod val="75000"/>
            <a:alpha val="90000"/>
          </a:schemeClr>
        </a:solidFill>
      </dgm:spPr>
      <dgm:t>
        <a:bodyPr/>
        <a:lstStyle/>
        <a:p>
          <a:pPr algn="just"/>
          <a:r>
            <a:rPr lang="es-ES" dirty="0" smtClean="0">
              <a:solidFill>
                <a:schemeClr val="bg1"/>
              </a:solidFill>
              <a:latin typeface="Arial" charset="0"/>
              <a:cs typeface="Arial" charset="0"/>
            </a:rPr>
            <a:t>Optimizar los escasos recursos disponibles, para aumentar el impacto y el alcance de la oficina encargada de diseñar e implementar las políticas de mejora regulatoria.</a:t>
          </a:r>
          <a:endParaRPr lang="es-ES" dirty="0">
            <a:solidFill>
              <a:schemeClr val="bg1"/>
            </a:solidFill>
          </a:endParaRPr>
        </a:p>
      </dgm:t>
    </dgm:pt>
    <dgm:pt modelId="{34931652-8FBF-4EC1-B483-CAAC67288991}" type="parTrans" cxnId="{0EBF6489-195A-4083-A4FD-AB458720FC8D}">
      <dgm:prSet/>
      <dgm:spPr/>
      <dgm:t>
        <a:bodyPr/>
        <a:lstStyle/>
        <a:p>
          <a:endParaRPr lang="es-ES"/>
        </a:p>
      </dgm:t>
    </dgm:pt>
    <dgm:pt modelId="{1D2E1BF3-D810-4771-90C3-52644A935E07}" type="sibTrans" cxnId="{0EBF6489-195A-4083-A4FD-AB458720FC8D}">
      <dgm:prSet/>
      <dgm:spPr/>
      <dgm:t>
        <a:bodyPr/>
        <a:lstStyle/>
        <a:p>
          <a:endParaRPr lang="es-ES"/>
        </a:p>
      </dgm:t>
    </dgm:pt>
    <dgm:pt modelId="{BC177AF5-EFBC-411A-9E5A-CB69AD30A805}" type="pres">
      <dgm:prSet presAssocID="{9F13B3C9-9A90-4C1C-B716-C451CA60E252}" presName="compositeShape" presStyleCnt="0">
        <dgm:presLayoutVars>
          <dgm:dir/>
          <dgm:resizeHandles/>
        </dgm:presLayoutVars>
      </dgm:prSet>
      <dgm:spPr/>
    </dgm:pt>
    <dgm:pt modelId="{264149B3-07B0-47A9-9AE8-7994E4BFE817}" type="pres">
      <dgm:prSet presAssocID="{9F13B3C9-9A90-4C1C-B716-C451CA60E252}" presName="pyramid" presStyleLbl="node1" presStyleIdx="0" presStyleCnt="1" custLinFactNeighborX="-951"/>
      <dgm:spPr/>
    </dgm:pt>
    <dgm:pt modelId="{E8030853-A075-4BD0-9628-6706022285E0}" type="pres">
      <dgm:prSet presAssocID="{9F13B3C9-9A90-4C1C-B716-C451CA60E252}" presName="theList" presStyleCnt="0"/>
      <dgm:spPr/>
    </dgm:pt>
    <dgm:pt modelId="{F7A425B7-E643-421A-9FD9-8E7474C4DC18}" type="pres">
      <dgm:prSet presAssocID="{D4BE151D-CBF0-407D-8984-FE19531E6158}" presName="aNode" presStyleLbl="fgAcc1" presStyleIdx="0" presStyleCnt="4" custScaleX="114335" custScaleY="16737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E8E8B41-B76A-4231-9E40-A21CF2E6C46F}" type="pres">
      <dgm:prSet presAssocID="{D4BE151D-CBF0-407D-8984-FE19531E6158}" presName="aSpace" presStyleCnt="0"/>
      <dgm:spPr/>
    </dgm:pt>
    <dgm:pt modelId="{8F8A140E-950A-4D9B-B15B-C00DB9B12AE6}" type="pres">
      <dgm:prSet presAssocID="{2064ED36-5492-4E9A-B572-2219A6C4094E}" presName="aNode" presStyleLbl="fgAcc1" presStyleIdx="1" presStyleCnt="4" custScaleX="114152" custScaleY="166111" custLinFactY="10026" custLinFactNeighborX="-554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BEF954-D13A-440C-85C0-DC22F564CDDC}" type="pres">
      <dgm:prSet presAssocID="{2064ED36-5492-4E9A-B572-2219A6C4094E}" presName="aSpace" presStyleCnt="0"/>
      <dgm:spPr/>
    </dgm:pt>
    <dgm:pt modelId="{45C3F037-E700-4C6F-A4E4-B1724DD6F0A2}" type="pres">
      <dgm:prSet presAssocID="{EFFF54B9-AB48-4368-8D0A-4AAF447901EE}" presName="aNode" presStyleLbl="fgAcc1" presStyleIdx="2" presStyleCnt="4" custScaleX="112415" custScaleY="172497" custLinFactY="35628" custLinFactNeighborX="-1422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C2EC9F4-1BB9-405B-9B0B-A330D9E1DB1F}" type="pres">
      <dgm:prSet presAssocID="{EFFF54B9-AB48-4368-8D0A-4AAF447901EE}" presName="aSpace" presStyleCnt="0"/>
      <dgm:spPr/>
    </dgm:pt>
    <dgm:pt modelId="{7F542784-DB53-4C70-B53A-B23E27C62072}" type="pres">
      <dgm:prSet presAssocID="{0EA3B4FF-CFC7-47BF-9D4C-D6AC2344F874}" presName="aNode" presStyleLbl="fgAcc1" presStyleIdx="3" presStyleCnt="4" custScaleX="112938" custScaleY="167896" custLinFactY="54844" custLinFactNeighborX="-1161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E75E7A-8C70-4D16-8DCD-334354FD580E}" type="pres">
      <dgm:prSet presAssocID="{0EA3B4FF-CFC7-47BF-9D4C-D6AC2344F874}" presName="aSpace" presStyleCnt="0"/>
      <dgm:spPr/>
    </dgm:pt>
  </dgm:ptLst>
  <dgm:cxnLst>
    <dgm:cxn modelId="{92E0EE88-6CC0-44DD-A41D-369D912EF0B2}" type="presOf" srcId="{0EA3B4FF-CFC7-47BF-9D4C-D6AC2344F874}" destId="{7F542784-DB53-4C70-B53A-B23E27C62072}" srcOrd="0" destOrd="0" presId="urn:microsoft.com/office/officeart/2005/8/layout/pyramid2"/>
    <dgm:cxn modelId="{E6B259E1-CB15-4F73-BFCF-F7483CE69096}" type="presOf" srcId="{9F13B3C9-9A90-4C1C-B716-C451CA60E252}" destId="{BC177AF5-EFBC-411A-9E5A-CB69AD30A805}" srcOrd="0" destOrd="0" presId="urn:microsoft.com/office/officeart/2005/8/layout/pyramid2"/>
    <dgm:cxn modelId="{0EBF6489-195A-4083-A4FD-AB458720FC8D}" srcId="{9F13B3C9-9A90-4C1C-B716-C451CA60E252}" destId="{0EA3B4FF-CFC7-47BF-9D4C-D6AC2344F874}" srcOrd="3" destOrd="0" parTransId="{34931652-8FBF-4EC1-B483-CAAC67288991}" sibTransId="{1D2E1BF3-D810-4771-90C3-52644A935E07}"/>
    <dgm:cxn modelId="{C56669DC-3A6B-48AD-A421-F4FDD3BD30DF}" type="presOf" srcId="{D4BE151D-CBF0-407D-8984-FE19531E6158}" destId="{F7A425B7-E643-421A-9FD9-8E7474C4DC18}" srcOrd="0" destOrd="0" presId="urn:microsoft.com/office/officeart/2005/8/layout/pyramid2"/>
    <dgm:cxn modelId="{1CDED0B1-F240-4A7F-95D5-4159202FD03E}" type="presOf" srcId="{EFFF54B9-AB48-4368-8D0A-4AAF447901EE}" destId="{45C3F037-E700-4C6F-A4E4-B1724DD6F0A2}" srcOrd="0" destOrd="0" presId="urn:microsoft.com/office/officeart/2005/8/layout/pyramid2"/>
    <dgm:cxn modelId="{906F82BF-AE13-45BC-823A-E65E2B8D3D45}" srcId="{9F13B3C9-9A90-4C1C-B716-C451CA60E252}" destId="{D4BE151D-CBF0-407D-8984-FE19531E6158}" srcOrd="0" destOrd="0" parTransId="{207032AF-A0DC-48D1-AD55-47290D681DCE}" sibTransId="{D0CE0CC1-1146-4B6F-B6AB-70947AD61149}"/>
    <dgm:cxn modelId="{C0768EDF-A816-42F3-B2AF-D4DE51556B24}" type="presOf" srcId="{2064ED36-5492-4E9A-B572-2219A6C4094E}" destId="{8F8A140E-950A-4D9B-B15B-C00DB9B12AE6}" srcOrd="0" destOrd="0" presId="urn:microsoft.com/office/officeart/2005/8/layout/pyramid2"/>
    <dgm:cxn modelId="{2A6EC654-82F6-4B2D-ADCA-A5261DA1D4FD}" srcId="{9F13B3C9-9A90-4C1C-B716-C451CA60E252}" destId="{EFFF54B9-AB48-4368-8D0A-4AAF447901EE}" srcOrd="2" destOrd="0" parTransId="{E8F8E6F1-242B-462D-8A9A-DFFE4F40644F}" sibTransId="{265E8D74-597B-4ED6-B135-F80F79921B15}"/>
    <dgm:cxn modelId="{2A3A417D-75CC-4C51-B20E-A0BDB541FA79}" srcId="{9F13B3C9-9A90-4C1C-B716-C451CA60E252}" destId="{2064ED36-5492-4E9A-B572-2219A6C4094E}" srcOrd="1" destOrd="0" parTransId="{EFA3D78F-81DE-4D2E-843E-B8CD67AC51E3}" sibTransId="{55107BB7-51CE-4962-BA68-F2E30B5BBF5D}"/>
    <dgm:cxn modelId="{D40C582F-9E86-4FEF-A4E7-D187C5E2CE02}" type="presParOf" srcId="{BC177AF5-EFBC-411A-9E5A-CB69AD30A805}" destId="{264149B3-07B0-47A9-9AE8-7994E4BFE817}" srcOrd="0" destOrd="0" presId="urn:microsoft.com/office/officeart/2005/8/layout/pyramid2"/>
    <dgm:cxn modelId="{801E6BF6-CF89-43F7-9D06-34E9997A5802}" type="presParOf" srcId="{BC177AF5-EFBC-411A-9E5A-CB69AD30A805}" destId="{E8030853-A075-4BD0-9628-6706022285E0}" srcOrd="1" destOrd="0" presId="urn:microsoft.com/office/officeart/2005/8/layout/pyramid2"/>
    <dgm:cxn modelId="{FE7FAB4A-61AA-442C-A173-9F0B1045FA21}" type="presParOf" srcId="{E8030853-A075-4BD0-9628-6706022285E0}" destId="{F7A425B7-E643-421A-9FD9-8E7474C4DC18}" srcOrd="0" destOrd="0" presId="urn:microsoft.com/office/officeart/2005/8/layout/pyramid2"/>
    <dgm:cxn modelId="{AC78760A-4346-4A5F-BAE0-3DA2B0778136}" type="presParOf" srcId="{E8030853-A075-4BD0-9628-6706022285E0}" destId="{9E8E8B41-B76A-4231-9E40-A21CF2E6C46F}" srcOrd="1" destOrd="0" presId="urn:microsoft.com/office/officeart/2005/8/layout/pyramid2"/>
    <dgm:cxn modelId="{CC3CC816-2FA3-4E5C-897A-014189A275C1}" type="presParOf" srcId="{E8030853-A075-4BD0-9628-6706022285E0}" destId="{8F8A140E-950A-4D9B-B15B-C00DB9B12AE6}" srcOrd="2" destOrd="0" presId="urn:microsoft.com/office/officeart/2005/8/layout/pyramid2"/>
    <dgm:cxn modelId="{2C8E79A2-D2A3-4610-AC3E-9528597CC886}" type="presParOf" srcId="{E8030853-A075-4BD0-9628-6706022285E0}" destId="{DDBEF954-D13A-440C-85C0-DC22F564CDDC}" srcOrd="3" destOrd="0" presId="urn:microsoft.com/office/officeart/2005/8/layout/pyramid2"/>
    <dgm:cxn modelId="{301C60BC-9063-4F5E-A85F-78AF6C200C87}" type="presParOf" srcId="{E8030853-A075-4BD0-9628-6706022285E0}" destId="{45C3F037-E700-4C6F-A4E4-B1724DD6F0A2}" srcOrd="4" destOrd="0" presId="urn:microsoft.com/office/officeart/2005/8/layout/pyramid2"/>
    <dgm:cxn modelId="{2F5B5DE6-331E-4DA6-B9BE-53C980C61EF6}" type="presParOf" srcId="{E8030853-A075-4BD0-9628-6706022285E0}" destId="{7C2EC9F4-1BB9-405B-9B0B-A330D9E1DB1F}" srcOrd="5" destOrd="0" presId="urn:microsoft.com/office/officeart/2005/8/layout/pyramid2"/>
    <dgm:cxn modelId="{59C804F6-CFBE-4094-B990-AEEAFE63AD15}" type="presParOf" srcId="{E8030853-A075-4BD0-9628-6706022285E0}" destId="{7F542784-DB53-4C70-B53A-B23E27C62072}" srcOrd="6" destOrd="0" presId="urn:microsoft.com/office/officeart/2005/8/layout/pyramid2"/>
    <dgm:cxn modelId="{2D407902-C0E4-4800-98BE-D9167238E586}" type="presParOf" srcId="{E8030853-A075-4BD0-9628-6706022285E0}" destId="{A9E75E7A-8C70-4D16-8DCD-334354FD580E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E6BE295-4C1C-4CEC-8C59-44D64674BE44}" type="doc">
      <dgm:prSet loTypeId="urn:microsoft.com/office/officeart/2005/8/layout/chevron2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0A0C5412-7C93-4DAF-B318-F3B1972F47DB}">
      <dgm:prSet phldrT="[Texto]" phldr="1"/>
      <dgm:spPr/>
      <dgm:t>
        <a:bodyPr/>
        <a:lstStyle/>
        <a:p>
          <a:endParaRPr lang="es-ES" dirty="0"/>
        </a:p>
      </dgm:t>
    </dgm:pt>
    <dgm:pt modelId="{F4102710-4205-478B-A418-3F374F68DB95}" type="parTrans" cxnId="{53E891B6-4902-45D6-847D-256E443A68EF}">
      <dgm:prSet/>
      <dgm:spPr/>
      <dgm:t>
        <a:bodyPr/>
        <a:lstStyle/>
        <a:p>
          <a:endParaRPr lang="es-ES"/>
        </a:p>
      </dgm:t>
    </dgm:pt>
    <dgm:pt modelId="{534021BD-5962-4BC7-B9B6-958C5AA4B52F}" type="sibTrans" cxnId="{53E891B6-4902-45D6-847D-256E443A68EF}">
      <dgm:prSet/>
      <dgm:spPr/>
      <dgm:t>
        <a:bodyPr/>
        <a:lstStyle/>
        <a:p>
          <a:endParaRPr lang="es-ES"/>
        </a:p>
      </dgm:t>
    </dgm:pt>
    <dgm:pt modelId="{5B84F9BE-4A25-416F-AFAB-F225B2974B26}">
      <dgm:prSet phldrT="[Texto]" phldr="1"/>
      <dgm:spPr/>
      <dgm:t>
        <a:bodyPr/>
        <a:lstStyle/>
        <a:p>
          <a:endParaRPr lang="es-ES" dirty="0"/>
        </a:p>
      </dgm:t>
    </dgm:pt>
    <dgm:pt modelId="{A215CC4F-0C24-42EB-95AB-529DAB4E8470}" type="parTrans" cxnId="{7F9D32C2-ACCF-42A8-ADE9-77D00CE65028}">
      <dgm:prSet/>
      <dgm:spPr/>
      <dgm:t>
        <a:bodyPr/>
        <a:lstStyle/>
        <a:p>
          <a:endParaRPr lang="es-ES"/>
        </a:p>
      </dgm:t>
    </dgm:pt>
    <dgm:pt modelId="{E7A05C42-98DA-4E6C-B2F5-738E1AB131B1}" type="sibTrans" cxnId="{7F9D32C2-ACCF-42A8-ADE9-77D00CE65028}">
      <dgm:prSet/>
      <dgm:spPr/>
      <dgm:t>
        <a:bodyPr/>
        <a:lstStyle/>
        <a:p>
          <a:endParaRPr lang="es-ES"/>
        </a:p>
      </dgm:t>
    </dgm:pt>
    <dgm:pt modelId="{DC781D90-AE8D-419F-A816-3F9CA9325FDD}">
      <dgm:prSet phldrT="[Texto]" custT="1"/>
      <dgm:spPr/>
      <dgm:t>
        <a:bodyPr/>
        <a:lstStyle/>
        <a:p>
          <a:r>
            <a:rPr lang="es-CR" sz="2400" dirty="0" smtClean="0"/>
            <a:t>Simplificar y automatizar trámites para la creación de una empresa. Meta reducción de trámite de 60 a 27 días.  Junio, 2011</a:t>
          </a:r>
          <a:endParaRPr lang="es-ES" sz="2400" dirty="0"/>
        </a:p>
      </dgm:t>
    </dgm:pt>
    <dgm:pt modelId="{82B8EB18-3C98-4385-88D4-A69C3E75A6D3}" type="parTrans" cxnId="{B8BE7954-F9E3-470A-81BD-29FA74D25B5B}">
      <dgm:prSet/>
      <dgm:spPr/>
      <dgm:t>
        <a:bodyPr/>
        <a:lstStyle/>
        <a:p>
          <a:endParaRPr lang="es-ES"/>
        </a:p>
      </dgm:t>
    </dgm:pt>
    <dgm:pt modelId="{DB539F71-CB2E-4F3C-BE65-183CA7D27188}" type="sibTrans" cxnId="{B8BE7954-F9E3-470A-81BD-29FA74D25B5B}">
      <dgm:prSet/>
      <dgm:spPr/>
      <dgm:t>
        <a:bodyPr/>
        <a:lstStyle/>
        <a:p>
          <a:endParaRPr lang="es-ES"/>
        </a:p>
      </dgm:t>
    </dgm:pt>
    <dgm:pt modelId="{BA4A2E21-A209-4F50-B4D6-9D6F3869DCD5}">
      <dgm:prSet phldrT="[Texto]" custT="1"/>
      <dgm:spPr/>
      <dgm:t>
        <a:bodyPr/>
        <a:lstStyle/>
        <a:p>
          <a:r>
            <a:rPr lang="es-CR" sz="2400" dirty="0" smtClean="0"/>
            <a:t>Sistema de información de cómo establecer una empresa de acuerdo a Metodología de la UNCTAD, E-</a:t>
          </a:r>
          <a:r>
            <a:rPr lang="es-CR" sz="2400" dirty="0" err="1" smtClean="0"/>
            <a:t>Regulations</a:t>
          </a:r>
          <a:r>
            <a:rPr lang="es-CR" sz="2400" dirty="0" smtClean="0"/>
            <a:t> (16 de agosto). </a:t>
          </a:r>
          <a:endParaRPr lang="es-ES" sz="2400" dirty="0"/>
        </a:p>
      </dgm:t>
    </dgm:pt>
    <dgm:pt modelId="{7D459B1B-CB2B-4359-9CC3-011607CDC89C}" type="sibTrans" cxnId="{9CB833C2-A991-4941-9AD2-BC5E0EFCD4B1}">
      <dgm:prSet/>
      <dgm:spPr/>
      <dgm:t>
        <a:bodyPr/>
        <a:lstStyle/>
        <a:p>
          <a:endParaRPr lang="es-ES"/>
        </a:p>
      </dgm:t>
    </dgm:pt>
    <dgm:pt modelId="{A765289A-61A2-4240-B2A4-960EB040DB76}" type="parTrans" cxnId="{9CB833C2-A991-4941-9AD2-BC5E0EFCD4B1}">
      <dgm:prSet/>
      <dgm:spPr/>
      <dgm:t>
        <a:bodyPr/>
        <a:lstStyle/>
        <a:p>
          <a:endParaRPr lang="es-ES"/>
        </a:p>
      </dgm:t>
    </dgm:pt>
    <dgm:pt modelId="{F87B5CBC-2EE0-419A-AE7A-1DAC67EE3EA7}">
      <dgm:prSet phldrT="[Texto]" custT="1"/>
      <dgm:spPr/>
      <dgm:t>
        <a:bodyPr/>
        <a:lstStyle/>
        <a:p>
          <a:endParaRPr lang="es-ES" sz="2400" dirty="0"/>
        </a:p>
      </dgm:t>
    </dgm:pt>
    <dgm:pt modelId="{41C8B19D-8435-4397-B180-17D139601CEC}" type="parTrans" cxnId="{2CBDDF4F-3FAC-4B61-9140-9A5D45C7B8A3}">
      <dgm:prSet/>
      <dgm:spPr/>
    </dgm:pt>
    <dgm:pt modelId="{83AF08E2-49FD-4CBF-8BDF-63D3D5D1D50E}" type="sibTrans" cxnId="{2CBDDF4F-3FAC-4B61-9140-9A5D45C7B8A3}">
      <dgm:prSet/>
      <dgm:spPr/>
    </dgm:pt>
    <dgm:pt modelId="{1C4B9B08-02C6-4EEF-BA4E-87B574D8817F}">
      <dgm:prSet custT="1"/>
      <dgm:spPr/>
      <dgm:t>
        <a:bodyPr/>
        <a:lstStyle/>
        <a:p>
          <a:r>
            <a:rPr lang="es-CR" sz="2400" dirty="0" smtClean="0"/>
            <a:t>A partir de enero, 2011 Digitalización de procesos prioritarios, conforme Plan de Mejora presentado por las Instituciones. </a:t>
          </a:r>
          <a:endParaRPr lang="es-CR" sz="2400" dirty="0"/>
        </a:p>
      </dgm:t>
    </dgm:pt>
    <dgm:pt modelId="{27877F11-8118-477B-B8CA-CCEABCD7EC14}" type="parTrans" cxnId="{6B139504-65E0-43B8-978A-307CD9F56DAA}">
      <dgm:prSet/>
      <dgm:spPr/>
    </dgm:pt>
    <dgm:pt modelId="{115F41C9-718F-43CF-9889-FAD3433EE374}" type="sibTrans" cxnId="{6B139504-65E0-43B8-978A-307CD9F56DAA}">
      <dgm:prSet/>
      <dgm:spPr/>
    </dgm:pt>
    <dgm:pt modelId="{1311D56F-DF88-4E3E-82F7-1C5B0B988EF4}" type="pres">
      <dgm:prSet presAssocID="{8E6BE295-4C1C-4CEC-8C59-44D64674BE4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8E3A164-0C56-413A-B0CD-8DAA6994729E}" type="pres">
      <dgm:prSet presAssocID="{0A0C5412-7C93-4DAF-B318-F3B1972F47DB}" presName="composite" presStyleCnt="0"/>
      <dgm:spPr/>
      <dgm:t>
        <a:bodyPr/>
        <a:lstStyle/>
        <a:p>
          <a:endParaRPr lang="es-ES"/>
        </a:p>
      </dgm:t>
    </dgm:pt>
    <dgm:pt modelId="{0774D9D2-214F-4F3A-9960-5DF0773912AD}" type="pres">
      <dgm:prSet presAssocID="{0A0C5412-7C93-4DAF-B318-F3B1972F47D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F39462-2618-40D7-A7C7-21DA1607E3F6}" type="pres">
      <dgm:prSet presAssocID="{0A0C5412-7C93-4DAF-B318-F3B1972F47D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4AD3B0-ADB7-4C12-BEE6-3FDE9B8A65CC}" type="pres">
      <dgm:prSet presAssocID="{534021BD-5962-4BC7-B9B6-958C5AA4B52F}" presName="sp" presStyleCnt="0"/>
      <dgm:spPr/>
      <dgm:t>
        <a:bodyPr/>
        <a:lstStyle/>
        <a:p>
          <a:endParaRPr lang="es-ES"/>
        </a:p>
      </dgm:t>
    </dgm:pt>
    <dgm:pt modelId="{994884FB-1ADB-43D2-8F38-485DAA55FD2C}" type="pres">
      <dgm:prSet presAssocID="{5B84F9BE-4A25-416F-AFAB-F225B2974B26}" presName="composite" presStyleCnt="0"/>
      <dgm:spPr/>
      <dgm:t>
        <a:bodyPr/>
        <a:lstStyle/>
        <a:p>
          <a:endParaRPr lang="es-ES"/>
        </a:p>
      </dgm:t>
    </dgm:pt>
    <dgm:pt modelId="{0A299F57-ADDA-4A60-9488-E1070AAE2245}" type="pres">
      <dgm:prSet presAssocID="{5B84F9BE-4A25-416F-AFAB-F225B2974B2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51B99CA-6E63-43DF-AE12-87DF90F74097}" type="pres">
      <dgm:prSet presAssocID="{5B84F9BE-4A25-416F-AFAB-F225B2974B2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378921C-A847-44A8-AADA-17B5557AAD56}" type="pres">
      <dgm:prSet presAssocID="{E7A05C42-98DA-4E6C-B2F5-738E1AB131B1}" presName="sp" presStyleCnt="0"/>
      <dgm:spPr/>
    </dgm:pt>
    <dgm:pt modelId="{D2A7AD53-CF27-4D96-B1A6-1CBB09423429}" type="pres">
      <dgm:prSet presAssocID="{F87B5CBC-2EE0-419A-AE7A-1DAC67EE3EA7}" presName="composite" presStyleCnt="0"/>
      <dgm:spPr/>
    </dgm:pt>
    <dgm:pt modelId="{A41F6123-662E-4462-8EC5-2B4EA4A7F14A}" type="pres">
      <dgm:prSet presAssocID="{F87B5CBC-2EE0-419A-AE7A-1DAC67EE3EA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551ACA9-F156-4CBA-B393-71A4EBEA45CB}" type="pres">
      <dgm:prSet presAssocID="{F87B5CBC-2EE0-419A-AE7A-1DAC67EE3EA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0FE0BD30-C51E-4ECE-BE96-D26413FD3249}" type="presOf" srcId="{F87B5CBC-2EE0-419A-AE7A-1DAC67EE3EA7}" destId="{A41F6123-662E-4462-8EC5-2B4EA4A7F14A}" srcOrd="0" destOrd="0" presId="urn:microsoft.com/office/officeart/2005/8/layout/chevron2"/>
    <dgm:cxn modelId="{53E891B6-4902-45D6-847D-256E443A68EF}" srcId="{8E6BE295-4C1C-4CEC-8C59-44D64674BE44}" destId="{0A0C5412-7C93-4DAF-B318-F3B1972F47DB}" srcOrd="0" destOrd="0" parTransId="{F4102710-4205-478B-A418-3F374F68DB95}" sibTransId="{534021BD-5962-4BC7-B9B6-958C5AA4B52F}"/>
    <dgm:cxn modelId="{2CBDDF4F-3FAC-4B61-9140-9A5D45C7B8A3}" srcId="{8E6BE295-4C1C-4CEC-8C59-44D64674BE44}" destId="{F87B5CBC-2EE0-419A-AE7A-1DAC67EE3EA7}" srcOrd="2" destOrd="0" parTransId="{41C8B19D-8435-4397-B180-17D139601CEC}" sibTransId="{83AF08E2-49FD-4CBF-8BDF-63D3D5D1D50E}"/>
    <dgm:cxn modelId="{63CD69D1-5401-495B-963A-6B5FEEF82A92}" type="presOf" srcId="{8E6BE295-4C1C-4CEC-8C59-44D64674BE44}" destId="{1311D56F-DF88-4E3E-82F7-1C5B0B988EF4}" srcOrd="0" destOrd="0" presId="urn:microsoft.com/office/officeart/2005/8/layout/chevron2"/>
    <dgm:cxn modelId="{9CB833C2-A991-4941-9AD2-BC5E0EFCD4B1}" srcId="{0A0C5412-7C93-4DAF-B318-F3B1972F47DB}" destId="{BA4A2E21-A209-4F50-B4D6-9D6F3869DCD5}" srcOrd="0" destOrd="0" parTransId="{A765289A-61A2-4240-B2A4-960EB040DB76}" sibTransId="{7D459B1B-CB2B-4359-9CC3-011607CDC89C}"/>
    <dgm:cxn modelId="{7F9D32C2-ACCF-42A8-ADE9-77D00CE65028}" srcId="{8E6BE295-4C1C-4CEC-8C59-44D64674BE44}" destId="{5B84F9BE-4A25-416F-AFAB-F225B2974B26}" srcOrd="1" destOrd="0" parTransId="{A215CC4F-0C24-42EB-95AB-529DAB4E8470}" sibTransId="{E7A05C42-98DA-4E6C-B2F5-738E1AB131B1}"/>
    <dgm:cxn modelId="{44F010B0-9260-434E-AA99-7CCE1209E439}" type="presOf" srcId="{5B84F9BE-4A25-416F-AFAB-F225B2974B26}" destId="{0A299F57-ADDA-4A60-9488-E1070AAE2245}" srcOrd="0" destOrd="0" presId="urn:microsoft.com/office/officeart/2005/8/layout/chevron2"/>
    <dgm:cxn modelId="{BF01A076-4356-4C31-B2AA-C9D0641D81A9}" type="presOf" srcId="{1C4B9B08-02C6-4EEF-BA4E-87B574D8817F}" destId="{2551ACA9-F156-4CBA-B393-71A4EBEA45CB}" srcOrd="0" destOrd="0" presId="urn:microsoft.com/office/officeart/2005/8/layout/chevron2"/>
    <dgm:cxn modelId="{BCDC87A6-804E-433D-B8E1-ACB6A9AFA277}" type="presOf" srcId="{DC781D90-AE8D-419F-A816-3F9CA9325FDD}" destId="{A51B99CA-6E63-43DF-AE12-87DF90F74097}" srcOrd="0" destOrd="0" presId="urn:microsoft.com/office/officeart/2005/8/layout/chevron2"/>
    <dgm:cxn modelId="{6B139504-65E0-43B8-978A-307CD9F56DAA}" srcId="{F87B5CBC-2EE0-419A-AE7A-1DAC67EE3EA7}" destId="{1C4B9B08-02C6-4EEF-BA4E-87B574D8817F}" srcOrd="0" destOrd="0" parTransId="{27877F11-8118-477B-B8CA-CCEABCD7EC14}" sibTransId="{115F41C9-718F-43CF-9889-FAD3433EE374}"/>
    <dgm:cxn modelId="{B8BE7954-F9E3-470A-81BD-29FA74D25B5B}" srcId="{5B84F9BE-4A25-416F-AFAB-F225B2974B26}" destId="{DC781D90-AE8D-419F-A816-3F9CA9325FDD}" srcOrd="0" destOrd="0" parTransId="{82B8EB18-3C98-4385-88D4-A69C3E75A6D3}" sibTransId="{DB539F71-CB2E-4F3C-BE65-183CA7D27188}"/>
    <dgm:cxn modelId="{664F3FB6-B8DF-478D-BFCD-703017EA0ED2}" type="presOf" srcId="{0A0C5412-7C93-4DAF-B318-F3B1972F47DB}" destId="{0774D9D2-214F-4F3A-9960-5DF0773912AD}" srcOrd="0" destOrd="0" presId="urn:microsoft.com/office/officeart/2005/8/layout/chevron2"/>
    <dgm:cxn modelId="{5EFE3C37-4484-464D-893B-EA23BAC963A3}" type="presOf" srcId="{BA4A2E21-A209-4F50-B4D6-9D6F3869DCD5}" destId="{DDF39462-2618-40D7-A7C7-21DA1607E3F6}" srcOrd="0" destOrd="0" presId="urn:microsoft.com/office/officeart/2005/8/layout/chevron2"/>
    <dgm:cxn modelId="{497DF467-1792-4B5D-8743-E4445BEC4494}" type="presParOf" srcId="{1311D56F-DF88-4E3E-82F7-1C5B0B988EF4}" destId="{68E3A164-0C56-413A-B0CD-8DAA6994729E}" srcOrd="0" destOrd="0" presId="urn:microsoft.com/office/officeart/2005/8/layout/chevron2"/>
    <dgm:cxn modelId="{E875A241-8892-4F7B-B19E-B88E652E70B9}" type="presParOf" srcId="{68E3A164-0C56-413A-B0CD-8DAA6994729E}" destId="{0774D9D2-214F-4F3A-9960-5DF0773912AD}" srcOrd="0" destOrd="0" presId="urn:microsoft.com/office/officeart/2005/8/layout/chevron2"/>
    <dgm:cxn modelId="{4900D17E-CD4C-49DC-B0F3-47CA473FA4C1}" type="presParOf" srcId="{68E3A164-0C56-413A-B0CD-8DAA6994729E}" destId="{DDF39462-2618-40D7-A7C7-21DA1607E3F6}" srcOrd="1" destOrd="0" presId="urn:microsoft.com/office/officeart/2005/8/layout/chevron2"/>
    <dgm:cxn modelId="{417C2850-1361-450B-8AD1-8D70B06ECD89}" type="presParOf" srcId="{1311D56F-DF88-4E3E-82F7-1C5B0B988EF4}" destId="{084AD3B0-ADB7-4C12-BEE6-3FDE9B8A65CC}" srcOrd="1" destOrd="0" presId="urn:microsoft.com/office/officeart/2005/8/layout/chevron2"/>
    <dgm:cxn modelId="{711094B1-4567-4FC0-930D-F7185FCAC072}" type="presParOf" srcId="{1311D56F-DF88-4E3E-82F7-1C5B0B988EF4}" destId="{994884FB-1ADB-43D2-8F38-485DAA55FD2C}" srcOrd="2" destOrd="0" presId="urn:microsoft.com/office/officeart/2005/8/layout/chevron2"/>
    <dgm:cxn modelId="{2594B064-8E4C-4479-98ED-B08EB9B092B9}" type="presParOf" srcId="{994884FB-1ADB-43D2-8F38-485DAA55FD2C}" destId="{0A299F57-ADDA-4A60-9488-E1070AAE2245}" srcOrd="0" destOrd="0" presId="urn:microsoft.com/office/officeart/2005/8/layout/chevron2"/>
    <dgm:cxn modelId="{ECA3229F-6FBB-449A-80FC-B38B91921A31}" type="presParOf" srcId="{994884FB-1ADB-43D2-8F38-485DAA55FD2C}" destId="{A51B99CA-6E63-43DF-AE12-87DF90F74097}" srcOrd="1" destOrd="0" presId="urn:microsoft.com/office/officeart/2005/8/layout/chevron2"/>
    <dgm:cxn modelId="{D3901298-7717-491A-88A4-7A75DE2245EA}" type="presParOf" srcId="{1311D56F-DF88-4E3E-82F7-1C5B0B988EF4}" destId="{4378921C-A847-44A8-AADA-17B5557AAD56}" srcOrd="3" destOrd="0" presId="urn:microsoft.com/office/officeart/2005/8/layout/chevron2"/>
    <dgm:cxn modelId="{0B5E28D9-D2BE-4DCE-ABE9-C538F73E7751}" type="presParOf" srcId="{1311D56F-DF88-4E3E-82F7-1C5B0B988EF4}" destId="{D2A7AD53-CF27-4D96-B1A6-1CBB09423429}" srcOrd="4" destOrd="0" presId="urn:microsoft.com/office/officeart/2005/8/layout/chevron2"/>
    <dgm:cxn modelId="{D1B5FBB0-2203-495C-B632-63535460310E}" type="presParOf" srcId="{D2A7AD53-CF27-4D96-B1A6-1CBB09423429}" destId="{A41F6123-662E-4462-8EC5-2B4EA4A7F14A}" srcOrd="0" destOrd="0" presId="urn:microsoft.com/office/officeart/2005/8/layout/chevron2"/>
    <dgm:cxn modelId="{4EB4FEC6-9753-4015-9E43-1B58EA80FAEC}" type="presParOf" srcId="{D2A7AD53-CF27-4D96-B1A6-1CBB09423429}" destId="{2551ACA9-F156-4CBA-B393-71A4EBEA45C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2C9E64-F844-47D2-8E94-A9B4632E0964}" type="doc">
      <dgm:prSet loTypeId="urn:microsoft.com/office/officeart/2005/8/layout/default#1" loCatId="list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863B471A-8FEC-4DE4-8C7A-E68E1031891F}">
      <dgm:prSet phldrT="[Texto]"/>
      <dgm:spPr/>
      <dgm:t>
        <a:bodyPr/>
        <a:lstStyle/>
        <a:p>
          <a:r>
            <a:rPr lang="es-MX" dirty="0" smtClean="0">
              <a:latin typeface="Arial" charset="0"/>
            </a:rPr>
            <a:t>Establecer regulaciones claras y sencillas</a:t>
          </a:r>
          <a:endParaRPr lang="es-ES" dirty="0"/>
        </a:p>
      </dgm:t>
    </dgm:pt>
    <dgm:pt modelId="{940F0AF7-66EA-4C33-9207-6B2EFA1FB82F}" type="parTrans" cxnId="{1468AA75-84DA-402B-84FA-F9601981032D}">
      <dgm:prSet/>
      <dgm:spPr/>
      <dgm:t>
        <a:bodyPr/>
        <a:lstStyle/>
        <a:p>
          <a:endParaRPr lang="es-ES"/>
        </a:p>
      </dgm:t>
    </dgm:pt>
    <dgm:pt modelId="{AB317DFB-A142-4ACC-A136-ACF4189C8E6F}" type="sibTrans" cxnId="{1468AA75-84DA-402B-84FA-F9601981032D}">
      <dgm:prSet/>
      <dgm:spPr/>
      <dgm:t>
        <a:bodyPr/>
        <a:lstStyle/>
        <a:p>
          <a:endParaRPr lang="es-ES"/>
        </a:p>
      </dgm:t>
    </dgm:pt>
    <dgm:pt modelId="{65D79050-8694-4568-9777-077290656546}">
      <dgm:prSet phldrT="[Texto]"/>
      <dgm:spPr/>
      <dgm:t>
        <a:bodyPr/>
        <a:lstStyle/>
        <a:p>
          <a:r>
            <a:rPr lang="es-MX" dirty="0" smtClean="0">
              <a:latin typeface="Arial" charset="0"/>
            </a:rPr>
            <a:t>Eliminar duplicidades, contradicciones y discrecionalidad.</a:t>
          </a:r>
          <a:endParaRPr lang="es-ES" dirty="0"/>
        </a:p>
      </dgm:t>
    </dgm:pt>
    <dgm:pt modelId="{5B649E27-73C2-4F32-A77A-AF5C593B69F7}" type="parTrans" cxnId="{4A959D8F-AADE-421E-8126-C3750A541D61}">
      <dgm:prSet/>
      <dgm:spPr/>
      <dgm:t>
        <a:bodyPr/>
        <a:lstStyle/>
        <a:p>
          <a:endParaRPr lang="es-ES"/>
        </a:p>
      </dgm:t>
    </dgm:pt>
    <dgm:pt modelId="{85750C6C-5C8B-46E3-AAF6-5096A7D87BF7}" type="sibTrans" cxnId="{4A959D8F-AADE-421E-8126-C3750A541D61}">
      <dgm:prSet/>
      <dgm:spPr/>
      <dgm:t>
        <a:bodyPr/>
        <a:lstStyle/>
        <a:p>
          <a:endParaRPr lang="es-ES"/>
        </a:p>
      </dgm:t>
    </dgm:pt>
    <dgm:pt modelId="{F08A5371-9E91-4E8A-A71D-6A0A6455F902}">
      <dgm:prSet phldrT="[Texto]"/>
      <dgm:spPr/>
      <dgm:t>
        <a:bodyPr/>
        <a:lstStyle/>
        <a:p>
          <a:r>
            <a:rPr lang="es-MX" dirty="0" smtClean="0">
              <a:latin typeface="Arial" charset="0"/>
            </a:rPr>
            <a:t>Prescindir de los requisitos innecesarios</a:t>
          </a:r>
          <a:endParaRPr lang="es-ES" dirty="0"/>
        </a:p>
      </dgm:t>
    </dgm:pt>
    <dgm:pt modelId="{BDFCAC11-7102-4842-92C9-07F172CC697E}" type="parTrans" cxnId="{47A3E306-1372-4808-9047-25D4B5B9CCA7}">
      <dgm:prSet/>
      <dgm:spPr/>
      <dgm:t>
        <a:bodyPr/>
        <a:lstStyle/>
        <a:p>
          <a:endParaRPr lang="es-ES"/>
        </a:p>
      </dgm:t>
    </dgm:pt>
    <dgm:pt modelId="{20EBE941-339C-441C-BCCE-0C380101AD90}" type="sibTrans" cxnId="{47A3E306-1372-4808-9047-25D4B5B9CCA7}">
      <dgm:prSet/>
      <dgm:spPr/>
      <dgm:t>
        <a:bodyPr/>
        <a:lstStyle/>
        <a:p>
          <a:endParaRPr lang="es-ES"/>
        </a:p>
      </dgm:t>
    </dgm:pt>
    <dgm:pt modelId="{64DFB941-79C4-46BB-8C19-BFFCA29780A7}">
      <dgm:prSet phldrT="[Texto]"/>
      <dgm:spPr/>
      <dgm:t>
        <a:bodyPr/>
        <a:lstStyle/>
        <a:p>
          <a:r>
            <a:rPr lang="es-MX" dirty="0" smtClean="0">
              <a:latin typeface="Arial" charset="0"/>
            </a:rPr>
            <a:t>Establecer plazos de resolución definidos</a:t>
          </a:r>
          <a:endParaRPr lang="es-ES" dirty="0"/>
        </a:p>
      </dgm:t>
    </dgm:pt>
    <dgm:pt modelId="{330B24D3-C535-4366-9742-A73D029401F0}" type="parTrans" cxnId="{20403DF0-40F3-4001-B80E-1641C12F16F7}">
      <dgm:prSet/>
      <dgm:spPr/>
      <dgm:t>
        <a:bodyPr/>
        <a:lstStyle/>
        <a:p>
          <a:endParaRPr lang="es-ES"/>
        </a:p>
      </dgm:t>
    </dgm:pt>
    <dgm:pt modelId="{25BA5B8E-BAC5-4EDF-867D-F1B01F1568B9}" type="sibTrans" cxnId="{20403DF0-40F3-4001-B80E-1641C12F16F7}">
      <dgm:prSet/>
      <dgm:spPr/>
      <dgm:t>
        <a:bodyPr/>
        <a:lstStyle/>
        <a:p>
          <a:endParaRPr lang="es-ES"/>
        </a:p>
      </dgm:t>
    </dgm:pt>
    <dgm:pt modelId="{1EEB2348-5102-48FE-8C37-40E1DA68F8A0}">
      <dgm:prSet phldrT="[Texto]"/>
      <dgm:spPr/>
      <dgm:t>
        <a:bodyPr/>
        <a:lstStyle/>
        <a:p>
          <a:r>
            <a:rPr lang="es-MX" dirty="0" smtClean="0">
              <a:latin typeface="Arial" charset="0"/>
            </a:rPr>
            <a:t>Una revisión y una prevención.</a:t>
          </a:r>
          <a:endParaRPr lang="es-ES" dirty="0"/>
        </a:p>
      </dgm:t>
    </dgm:pt>
    <dgm:pt modelId="{1CAF1FEA-DDBD-4C0C-96EB-FB3633C20BC0}" type="parTrans" cxnId="{E728B683-6906-4740-AA16-EF9661EE8622}">
      <dgm:prSet/>
      <dgm:spPr/>
      <dgm:t>
        <a:bodyPr/>
        <a:lstStyle/>
        <a:p>
          <a:endParaRPr lang="es-ES"/>
        </a:p>
      </dgm:t>
    </dgm:pt>
    <dgm:pt modelId="{D23D62A7-530D-453B-A3A6-948D5C13D1B2}" type="sibTrans" cxnId="{E728B683-6906-4740-AA16-EF9661EE8622}">
      <dgm:prSet/>
      <dgm:spPr/>
      <dgm:t>
        <a:bodyPr/>
        <a:lstStyle/>
        <a:p>
          <a:endParaRPr lang="es-ES"/>
        </a:p>
      </dgm:t>
    </dgm:pt>
    <dgm:pt modelId="{669033E2-7986-4DA7-BA3B-D648F4CDCF1C}">
      <dgm:prSet phldrT="[Texto]"/>
      <dgm:spPr>
        <a:solidFill>
          <a:srgbClr val="00B050"/>
        </a:solidFill>
      </dgm:spPr>
      <dgm:t>
        <a:bodyPr/>
        <a:lstStyle/>
        <a:p>
          <a:r>
            <a:rPr lang="es-ES" dirty="0" smtClean="0">
              <a:latin typeface="Arial" charset="0"/>
            </a:rPr>
            <a:t>Menos trámites previos más fiscalización en situ.</a:t>
          </a:r>
          <a:endParaRPr lang="es-ES" dirty="0"/>
        </a:p>
      </dgm:t>
    </dgm:pt>
    <dgm:pt modelId="{122281BC-9909-48B7-A4E9-B5907CA61C9C}" type="parTrans" cxnId="{88EEA21E-06A1-402C-96FA-AE0C6998AA0E}">
      <dgm:prSet/>
      <dgm:spPr/>
      <dgm:t>
        <a:bodyPr/>
        <a:lstStyle/>
        <a:p>
          <a:endParaRPr lang="es-ES"/>
        </a:p>
      </dgm:t>
    </dgm:pt>
    <dgm:pt modelId="{0C86A3B7-A880-4C4B-B520-166FE0928041}" type="sibTrans" cxnId="{88EEA21E-06A1-402C-96FA-AE0C6998AA0E}">
      <dgm:prSet/>
      <dgm:spPr/>
      <dgm:t>
        <a:bodyPr/>
        <a:lstStyle/>
        <a:p>
          <a:endParaRPr lang="es-ES"/>
        </a:p>
      </dgm:t>
    </dgm:pt>
    <dgm:pt modelId="{226A3032-D780-40F2-86BC-E1642C73CD7F}" type="pres">
      <dgm:prSet presAssocID="{A22C9E64-F844-47D2-8E94-A9B4632E096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5856D4D-106C-4AEE-A175-6B50E4A58960}" type="pres">
      <dgm:prSet presAssocID="{863B471A-8FEC-4DE4-8C7A-E68E1031891F}" presName="node" presStyleLbl="node1" presStyleIdx="0" presStyleCnt="6" custLinFactNeighborX="-818" custLinFactNeighborY="-16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32CE9A-C2AA-4CB8-A905-0EBCDB451D3D}" type="pres">
      <dgm:prSet presAssocID="{AB317DFB-A142-4ACC-A136-ACF4189C8E6F}" presName="sibTrans" presStyleCnt="0"/>
      <dgm:spPr/>
    </dgm:pt>
    <dgm:pt modelId="{9A60D129-2B3C-4B48-8AEE-325402BEB702}" type="pres">
      <dgm:prSet presAssocID="{65D79050-8694-4568-9777-07729065654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72258ED-BC6A-49BE-8C4E-5C3E9ED5ABBA}" type="pres">
      <dgm:prSet presAssocID="{85750C6C-5C8B-46E3-AAF6-5096A7D87BF7}" presName="sibTrans" presStyleCnt="0"/>
      <dgm:spPr/>
    </dgm:pt>
    <dgm:pt modelId="{F346B93D-B756-4249-9862-2ED161B8A3E7}" type="pres">
      <dgm:prSet presAssocID="{F08A5371-9E91-4E8A-A71D-6A0A6455F90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2861C6F-232F-43B7-92B4-78621821EB64}" type="pres">
      <dgm:prSet presAssocID="{20EBE941-339C-441C-BCCE-0C380101AD90}" presName="sibTrans" presStyleCnt="0"/>
      <dgm:spPr/>
    </dgm:pt>
    <dgm:pt modelId="{BF9B4153-5141-4A91-9D4E-643D2F90B7C9}" type="pres">
      <dgm:prSet presAssocID="{64DFB941-79C4-46BB-8C19-BFFCA29780A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4C6AF9-5959-47B3-B19D-ECD4A5B7D11A}" type="pres">
      <dgm:prSet presAssocID="{25BA5B8E-BAC5-4EDF-867D-F1B01F1568B9}" presName="sibTrans" presStyleCnt="0"/>
      <dgm:spPr/>
    </dgm:pt>
    <dgm:pt modelId="{927A79D4-54D9-4A81-ADBD-37C17C69B47A}" type="pres">
      <dgm:prSet presAssocID="{1EEB2348-5102-48FE-8C37-40E1DA68F8A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3A60BB-9DB4-43FE-BD7C-B0A55B8B32ED}" type="pres">
      <dgm:prSet presAssocID="{D23D62A7-530D-453B-A3A6-948D5C13D1B2}" presName="sibTrans" presStyleCnt="0"/>
      <dgm:spPr/>
    </dgm:pt>
    <dgm:pt modelId="{13D7916C-811B-43F1-BEC4-4C17D630FFB3}" type="pres">
      <dgm:prSet presAssocID="{669033E2-7986-4DA7-BA3B-D648F4CDCF1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A959D8F-AADE-421E-8126-C3750A541D61}" srcId="{A22C9E64-F844-47D2-8E94-A9B4632E0964}" destId="{65D79050-8694-4568-9777-077290656546}" srcOrd="1" destOrd="0" parTransId="{5B649E27-73C2-4F32-A77A-AF5C593B69F7}" sibTransId="{85750C6C-5C8B-46E3-AAF6-5096A7D87BF7}"/>
    <dgm:cxn modelId="{21B8BF4C-583A-4229-BCA8-AE8AE7ABB4BE}" type="presOf" srcId="{64DFB941-79C4-46BB-8C19-BFFCA29780A7}" destId="{BF9B4153-5141-4A91-9D4E-643D2F90B7C9}" srcOrd="0" destOrd="0" presId="urn:microsoft.com/office/officeart/2005/8/layout/default#1"/>
    <dgm:cxn modelId="{F850D375-318B-4AB6-975C-0D225A1F5F5A}" type="presOf" srcId="{863B471A-8FEC-4DE4-8C7A-E68E1031891F}" destId="{65856D4D-106C-4AEE-A175-6B50E4A58960}" srcOrd="0" destOrd="0" presId="urn:microsoft.com/office/officeart/2005/8/layout/default#1"/>
    <dgm:cxn modelId="{7C6F0BDE-1BCF-4473-9AEC-4659C5C36CD8}" type="presOf" srcId="{669033E2-7986-4DA7-BA3B-D648F4CDCF1C}" destId="{13D7916C-811B-43F1-BEC4-4C17D630FFB3}" srcOrd="0" destOrd="0" presId="urn:microsoft.com/office/officeart/2005/8/layout/default#1"/>
    <dgm:cxn modelId="{07BB2095-954F-4FE4-8825-C4802C324626}" type="presOf" srcId="{1EEB2348-5102-48FE-8C37-40E1DA68F8A0}" destId="{927A79D4-54D9-4A81-ADBD-37C17C69B47A}" srcOrd="0" destOrd="0" presId="urn:microsoft.com/office/officeart/2005/8/layout/default#1"/>
    <dgm:cxn modelId="{E728B683-6906-4740-AA16-EF9661EE8622}" srcId="{A22C9E64-F844-47D2-8E94-A9B4632E0964}" destId="{1EEB2348-5102-48FE-8C37-40E1DA68F8A0}" srcOrd="4" destOrd="0" parTransId="{1CAF1FEA-DDBD-4C0C-96EB-FB3633C20BC0}" sibTransId="{D23D62A7-530D-453B-A3A6-948D5C13D1B2}"/>
    <dgm:cxn modelId="{20403DF0-40F3-4001-B80E-1641C12F16F7}" srcId="{A22C9E64-F844-47D2-8E94-A9B4632E0964}" destId="{64DFB941-79C4-46BB-8C19-BFFCA29780A7}" srcOrd="3" destOrd="0" parTransId="{330B24D3-C535-4366-9742-A73D029401F0}" sibTransId="{25BA5B8E-BAC5-4EDF-867D-F1B01F1568B9}"/>
    <dgm:cxn modelId="{C1BCC969-961F-4527-B6C9-44FA1DEB4A7A}" type="presOf" srcId="{F08A5371-9E91-4E8A-A71D-6A0A6455F902}" destId="{F346B93D-B756-4249-9862-2ED161B8A3E7}" srcOrd="0" destOrd="0" presId="urn:microsoft.com/office/officeart/2005/8/layout/default#1"/>
    <dgm:cxn modelId="{E125DE14-4F60-4A5C-B73D-BF0299F0B34D}" type="presOf" srcId="{A22C9E64-F844-47D2-8E94-A9B4632E0964}" destId="{226A3032-D780-40F2-86BC-E1642C73CD7F}" srcOrd="0" destOrd="0" presId="urn:microsoft.com/office/officeart/2005/8/layout/default#1"/>
    <dgm:cxn modelId="{47A3E306-1372-4808-9047-25D4B5B9CCA7}" srcId="{A22C9E64-F844-47D2-8E94-A9B4632E0964}" destId="{F08A5371-9E91-4E8A-A71D-6A0A6455F902}" srcOrd="2" destOrd="0" parTransId="{BDFCAC11-7102-4842-92C9-07F172CC697E}" sibTransId="{20EBE941-339C-441C-BCCE-0C380101AD90}"/>
    <dgm:cxn modelId="{1468AA75-84DA-402B-84FA-F9601981032D}" srcId="{A22C9E64-F844-47D2-8E94-A9B4632E0964}" destId="{863B471A-8FEC-4DE4-8C7A-E68E1031891F}" srcOrd="0" destOrd="0" parTransId="{940F0AF7-66EA-4C33-9207-6B2EFA1FB82F}" sibTransId="{AB317DFB-A142-4ACC-A136-ACF4189C8E6F}"/>
    <dgm:cxn modelId="{88EEA21E-06A1-402C-96FA-AE0C6998AA0E}" srcId="{A22C9E64-F844-47D2-8E94-A9B4632E0964}" destId="{669033E2-7986-4DA7-BA3B-D648F4CDCF1C}" srcOrd="5" destOrd="0" parTransId="{122281BC-9909-48B7-A4E9-B5907CA61C9C}" sibTransId="{0C86A3B7-A880-4C4B-B520-166FE0928041}"/>
    <dgm:cxn modelId="{C63ED81C-1FC7-4D64-B351-A6BC4D4E6917}" type="presOf" srcId="{65D79050-8694-4568-9777-077290656546}" destId="{9A60D129-2B3C-4B48-8AEE-325402BEB702}" srcOrd="0" destOrd="0" presId="urn:microsoft.com/office/officeart/2005/8/layout/default#1"/>
    <dgm:cxn modelId="{B85D1F19-73A8-459F-8D6B-3F5EABCFDF81}" type="presParOf" srcId="{226A3032-D780-40F2-86BC-E1642C73CD7F}" destId="{65856D4D-106C-4AEE-A175-6B50E4A58960}" srcOrd="0" destOrd="0" presId="urn:microsoft.com/office/officeart/2005/8/layout/default#1"/>
    <dgm:cxn modelId="{9082CF81-3C02-456D-A291-A828B8209D3A}" type="presParOf" srcId="{226A3032-D780-40F2-86BC-E1642C73CD7F}" destId="{A932CE9A-C2AA-4CB8-A905-0EBCDB451D3D}" srcOrd="1" destOrd="0" presId="urn:microsoft.com/office/officeart/2005/8/layout/default#1"/>
    <dgm:cxn modelId="{0BADE3A2-91FA-4DE1-9590-AD220D5DE0B6}" type="presParOf" srcId="{226A3032-D780-40F2-86BC-E1642C73CD7F}" destId="{9A60D129-2B3C-4B48-8AEE-325402BEB702}" srcOrd="2" destOrd="0" presId="urn:microsoft.com/office/officeart/2005/8/layout/default#1"/>
    <dgm:cxn modelId="{475B3070-7171-4691-9AAE-F4EB9A992C70}" type="presParOf" srcId="{226A3032-D780-40F2-86BC-E1642C73CD7F}" destId="{F72258ED-BC6A-49BE-8C4E-5C3E9ED5ABBA}" srcOrd="3" destOrd="0" presId="urn:microsoft.com/office/officeart/2005/8/layout/default#1"/>
    <dgm:cxn modelId="{1D8B561F-C42E-4138-9F62-8BE32F19423A}" type="presParOf" srcId="{226A3032-D780-40F2-86BC-E1642C73CD7F}" destId="{F346B93D-B756-4249-9862-2ED161B8A3E7}" srcOrd="4" destOrd="0" presId="urn:microsoft.com/office/officeart/2005/8/layout/default#1"/>
    <dgm:cxn modelId="{295EC700-93F0-4DD6-9FC8-46D6985A9DCC}" type="presParOf" srcId="{226A3032-D780-40F2-86BC-E1642C73CD7F}" destId="{E2861C6F-232F-43B7-92B4-78621821EB64}" srcOrd="5" destOrd="0" presId="urn:microsoft.com/office/officeart/2005/8/layout/default#1"/>
    <dgm:cxn modelId="{47241C93-0603-4298-8539-554870788E25}" type="presParOf" srcId="{226A3032-D780-40F2-86BC-E1642C73CD7F}" destId="{BF9B4153-5141-4A91-9D4E-643D2F90B7C9}" srcOrd="6" destOrd="0" presId="urn:microsoft.com/office/officeart/2005/8/layout/default#1"/>
    <dgm:cxn modelId="{4EB9F35D-8AD3-45AF-84E8-9944FF3438A9}" type="presParOf" srcId="{226A3032-D780-40F2-86BC-E1642C73CD7F}" destId="{C14C6AF9-5959-47B3-B19D-ECD4A5B7D11A}" srcOrd="7" destOrd="0" presId="urn:microsoft.com/office/officeart/2005/8/layout/default#1"/>
    <dgm:cxn modelId="{4A7FC2A8-9ADB-45F6-B715-6F246158A2AE}" type="presParOf" srcId="{226A3032-D780-40F2-86BC-E1642C73CD7F}" destId="{927A79D4-54D9-4A81-ADBD-37C17C69B47A}" srcOrd="8" destOrd="0" presId="urn:microsoft.com/office/officeart/2005/8/layout/default#1"/>
    <dgm:cxn modelId="{23380DB4-962B-412D-9799-B8DCF23BEC6C}" type="presParOf" srcId="{226A3032-D780-40F2-86BC-E1642C73CD7F}" destId="{D43A60BB-9DB4-43FE-BD7C-B0A55B8B32ED}" srcOrd="9" destOrd="0" presId="urn:microsoft.com/office/officeart/2005/8/layout/default#1"/>
    <dgm:cxn modelId="{77B79A8E-D2CD-4FCF-9EFB-308BAE419A7E}" type="presParOf" srcId="{226A3032-D780-40F2-86BC-E1642C73CD7F}" destId="{13D7916C-811B-43F1-BEC4-4C17D630FFB3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BC0A2F-26BB-42CD-A4AD-8E3B85D62873}" type="doc">
      <dgm:prSet loTypeId="urn:microsoft.com/office/officeart/2005/8/layout/radial6" loCatId="cycle" qsTypeId="urn:microsoft.com/office/officeart/2005/8/quickstyle/3d2" qsCatId="3D" csTypeId="urn:microsoft.com/office/officeart/2005/8/colors/colorful1#2" csCatId="colorful" phldr="1"/>
      <dgm:spPr/>
      <dgm:t>
        <a:bodyPr/>
        <a:lstStyle/>
        <a:p>
          <a:endParaRPr lang="es-ES"/>
        </a:p>
      </dgm:t>
    </dgm:pt>
    <dgm:pt modelId="{2795C1A4-D07B-4440-ACDA-34DA87151BE2}">
      <dgm:prSet phldrT="[Texto]" custT="1"/>
      <dgm:spPr/>
      <dgm:t>
        <a:bodyPr/>
        <a:lstStyle/>
        <a:p>
          <a:r>
            <a:rPr lang="es-ES" sz="2700" dirty="0" smtClean="0"/>
            <a:t>Mejora Regulatoria</a:t>
          </a:r>
          <a:endParaRPr lang="es-ES" sz="2700" dirty="0"/>
        </a:p>
      </dgm:t>
    </dgm:pt>
    <dgm:pt modelId="{66080F94-9341-44CD-8404-21D96D6400D5}" type="parTrans" cxnId="{73927591-0268-4812-AC26-C57D48C58059}">
      <dgm:prSet/>
      <dgm:spPr/>
      <dgm:t>
        <a:bodyPr/>
        <a:lstStyle/>
        <a:p>
          <a:endParaRPr lang="es-ES"/>
        </a:p>
      </dgm:t>
    </dgm:pt>
    <dgm:pt modelId="{3ABD5A42-C626-4FAC-A342-9D1962E3FF21}" type="sibTrans" cxnId="{73927591-0268-4812-AC26-C57D48C58059}">
      <dgm:prSet/>
      <dgm:spPr/>
      <dgm:t>
        <a:bodyPr/>
        <a:lstStyle/>
        <a:p>
          <a:endParaRPr lang="es-ES"/>
        </a:p>
      </dgm:t>
    </dgm:pt>
    <dgm:pt modelId="{2904CE3A-6548-4897-9EFE-42EA4BF6670F}">
      <dgm:prSet phldrT="[Texto]" custT="1"/>
      <dgm:spPr/>
      <dgm:t>
        <a:bodyPr/>
        <a:lstStyle/>
        <a:p>
          <a:r>
            <a:rPr lang="es-MX" sz="1500" b="1" u="none" dirty="0" smtClean="0">
              <a:latin typeface="Arial" charset="0"/>
            </a:rPr>
            <a:t>El ciudadano: </a:t>
          </a:r>
        </a:p>
        <a:p>
          <a:r>
            <a:rPr lang="es-MX" sz="1500" dirty="0" smtClean="0">
              <a:latin typeface="Arial" charset="0"/>
            </a:rPr>
            <a:t>al contar reglas claras y recibir del Estado servicios ágiles.</a:t>
          </a:r>
          <a:endParaRPr lang="es-ES" sz="1500" dirty="0"/>
        </a:p>
      </dgm:t>
    </dgm:pt>
    <dgm:pt modelId="{31806219-F702-49C1-9D04-6E19A8023F2F}" type="parTrans" cxnId="{85127C8E-CA4D-446E-9632-1E1D7DB3E44B}">
      <dgm:prSet/>
      <dgm:spPr/>
      <dgm:t>
        <a:bodyPr/>
        <a:lstStyle/>
        <a:p>
          <a:endParaRPr lang="es-ES"/>
        </a:p>
      </dgm:t>
    </dgm:pt>
    <dgm:pt modelId="{FC098CDA-2003-4541-AD1A-3A64A34D9BF7}" type="sibTrans" cxnId="{85127C8E-CA4D-446E-9632-1E1D7DB3E44B}">
      <dgm:prSet/>
      <dgm:spPr/>
      <dgm:t>
        <a:bodyPr/>
        <a:lstStyle/>
        <a:p>
          <a:endParaRPr lang="es-ES"/>
        </a:p>
      </dgm:t>
    </dgm:pt>
    <dgm:pt modelId="{08E7E37A-CB57-4961-91DD-3A4086D9D73F}">
      <dgm:prSet phldrT="[Texto]" custT="1"/>
      <dgm:spPr/>
      <dgm:t>
        <a:bodyPr/>
        <a:lstStyle/>
        <a:p>
          <a:pPr algn="ctr"/>
          <a:r>
            <a:rPr lang="es-MX" sz="1500" b="1" u="none" dirty="0" smtClean="0">
              <a:latin typeface="Arial" charset="0"/>
            </a:rPr>
            <a:t>El empresario: </a:t>
          </a:r>
        </a:p>
        <a:p>
          <a:pPr algn="ctr"/>
          <a:r>
            <a:rPr lang="es-MX" sz="1500" dirty="0" smtClean="0">
              <a:latin typeface="Arial" charset="0"/>
            </a:rPr>
            <a:t>Al tener mayor seguridad jurídica y asignar sus recursos a producir y no a </a:t>
          </a:r>
          <a:r>
            <a:rPr lang="es-MX" sz="1500" dirty="0" err="1" smtClean="0">
              <a:latin typeface="Arial" charset="0"/>
            </a:rPr>
            <a:t>tramitología</a:t>
          </a:r>
          <a:r>
            <a:rPr lang="es-MX" sz="1500" dirty="0" smtClean="0">
              <a:latin typeface="Arial" charset="0"/>
            </a:rPr>
            <a:t>.</a:t>
          </a:r>
          <a:endParaRPr lang="es-ES" sz="1500" dirty="0"/>
        </a:p>
      </dgm:t>
    </dgm:pt>
    <dgm:pt modelId="{F5D6B73B-58FB-43E5-97C0-CEDE69838CE7}" type="parTrans" cxnId="{82A5448A-5ED2-4BD0-833E-77FDFE1D6D62}">
      <dgm:prSet/>
      <dgm:spPr/>
      <dgm:t>
        <a:bodyPr/>
        <a:lstStyle/>
        <a:p>
          <a:endParaRPr lang="es-ES"/>
        </a:p>
      </dgm:t>
    </dgm:pt>
    <dgm:pt modelId="{69089497-10DE-4BC3-93D0-04D0C8267988}" type="sibTrans" cxnId="{82A5448A-5ED2-4BD0-833E-77FDFE1D6D62}">
      <dgm:prSet/>
      <dgm:spPr/>
      <dgm:t>
        <a:bodyPr/>
        <a:lstStyle/>
        <a:p>
          <a:endParaRPr lang="es-ES"/>
        </a:p>
      </dgm:t>
    </dgm:pt>
    <dgm:pt modelId="{93015A8D-9824-434E-AC48-453909FB1EC7}">
      <dgm:prSet phldrT="[Texto]" custT="1"/>
      <dgm:spPr/>
      <dgm:t>
        <a:bodyPr/>
        <a:lstStyle/>
        <a:p>
          <a:r>
            <a:rPr lang="es-MX" sz="1500" b="1" u="none" dirty="0" smtClean="0">
              <a:latin typeface="Arial" charset="0"/>
            </a:rPr>
            <a:t>El Estado: </a:t>
          </a:r>
        </a:p>
        <a:p>
          <a:r>
            <a:rPr lang="es-MX" sz="1500" dirty="0" smtClean="0">
              <a:latin typeface="Arial" charset="0"/>
            </a:rPr>
            <a:t>al aumentar su productividad, utilizar mejor sus recursos y minimizar la corrupción.</a:t>
          </a:r>
          <a:endParaRPr lang="es-ES" sz="1500" dirty="0"/>
        </a:p>
      </dgm:t>
    </dgm:pt>
    <dgm:pt modelId="{4E063EAF-25B1-442E-99D4-08F3E5982138}" type="parTrans" cxnId="{829949E0-9E75-490B-9613-4ABA5DB0EBEF}">
      <dgm:prSet/>
      <dgm:spPr/>
      <dgm:t>
        <a:bodyPr/>
        <a:lstStyle/>
        <a:p>
          <a:endParaRPr lang="es-ES"/>
        </a:p>
      </dgm:t>
    </dgm:pt>
    <dgm:pt modelId="{B663824B-F06D-461B-A83C-8C2BC8825EF5}" type="sibTrans" cxnId="{829949E0-9E75-490B-9613-4ABA5DB0EBEF}">
      <dgm:prSet/>
      <dgm:spPr/>
      <dgm:t>
        <a:bodyPr/>
        <a:lstStyle/>
        <a:p>
          <a:endParaRPr lang="es-ES"/>
        </a:p>
      </dgm:t>
    </dgm:pt>
    <dgm:pt modelId="{1068A865-BB38-4AEF-90FB-38CE5A753F18}">
      <dgm:prSet phldrT="[Texto]" custT="1"/>
      <dgm:spPr/>
      <dgm:t>
        <a:bodyPr/>
        <a:lstStyle/>
        <a:p>
          <a:r>
            <a:rPr lang="es-MX" sz="1400" b="1" u="none" dirty="0" smtClean="0">
              <a:latin typeface="Arial" charset="0"/>
            </a:rPr>
            <a:t>El país: </a:t>
          </a:r>
        </a:p>
        <a:p>
          <a:r>
            <a:rPr lang="es-MX" sz="1400" b="0" u="none" dirty="0" smtClean="0">
              <a:latin typeface="Arial" charset="0"/>
            </a:rPr>
            <a:t>con más crecimiento, menos pobreza y más </a:t>
          </a:r>
        </a:p>
        <a:p>
          <a:r>
            <a:rPr lang="es-MX" sz="1400" dirty="0" smtClean="0">
              <a:latin typeface="Arial" charset="0"/>
            </a:rPr>
            <a:t>bienestar de los y las costarricenses.</a:t>
          </a:r>
          <a:r>
            <a:rPr lang="es-MX" sz="1400" dirty="0" smtClean="0"/>
            <a:t> </a:t>
          </a:r>
          <a:endParaRPr lang="es-ES" sz="1400" dirty="0"/>
        </a:p>
      </dgm:t>
    </dgm:pt>
    <dgm:pt modelId="{A24DCCAC-7C58-4B94-980C-635834A90609}" type="parTrans" cxnId="{DAE161FA-4308-42D2-A6AE-1956BADBC854}">
      <dgm:prSet/>
      <dgm:spPr/>
      <dgm:t>
        <a:bodyPr/>
        <a:lstStyle/>
        <a:p>
          <a:endParaRPr lang="es-ES"/>
        </a:p>
      </dgm:t>
    </dgm:pt>
    <dgm:pt modelId="{8AE5527D-2732-472F-8264-9E9D6B917B0B}" type="sibTrans" cxnId="{DAE161FA-4308-42D2-A6AE-1956BADBC854}">
      <dgm:prSet/>
      <dgm:spPr/>
      <dgm:t>
        <a:bodyPr/>
        <a:lstStyle/>
        <a:p>
          <a:endParaRPr lang="es-ES"/>
        </a:p>
      </dgm:t>
    </dgm:pt>
    <dgm:pt modelId="{3AFA7909-25AA-4802-8B47-DF1AC0B6F11F}" type="pres">
      <dgm:prSet presAssocID="{45BC0A2F-26BB-42CD-A4AD-8E3B85D6287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F4D7FEE-392C-4028-8C74-CC4630182B6F}" type="pres">
      <dgm:prSet presAssocID="{2795C1A4-D07B-4440-ACDA-34DA87151BE2}" presName="centerShape" presStyleLbl="node0" presStyleIdx="0" presStyleCnt="1" custScaleX="118269" custScaleY="101425"/>
      <dgm:spPr/>
      <dgm:t>
        <a:bodyPr/>
        <a:lstStyle/>
        <a:p>
          <a:endParaRPr lang="es-ES"/>
        </a:p>
      </dgm:t>
    </dgm:pt>
    <dgm:pt modelId="{78D05ED2-A049-41DA-8F9E-668DA8A5682D}" type="pres">
      <dgm:prSet presAssocID="{2904CE3A-6548-4897-9EFE-42EA4BF6670F}" presName="node" presStyleLbl="node1" presStyleIdx="0" presStyleCnt="4" custScaleX="151429" custScaleY="124459" custRadScaleRad="116321" custRadScaleInc="-157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406698-9C26-4E12-94E0-D12ABF807687}" type="pres">
      <dgm:prSet presAssocID="{2904CE3A-6548-4897-9EFE-42EA4BF6670F}" presName="dummy" presStyleCnt="0"/>
      <dgm:spPr/>
    </dgm:pt>
    <dgm:pt modelId="{4226CBC9-CEE6-445F-8DC4-92FE4CEDF795}" type="pres">
      <dgm:prSet presAssocID="{FC098CDA-2003-4541-AD1A-3A64A34D9BF7}" presName="sibTrans" presStyleLbl="sibTrans2D1" presStyleIdx="0" presStyleCnt="4" custLinFactNeighborX="53" custLinFactNeighborY="943"/>
      <dgm:spPr/>
      <dgm:t>
        <a:bodyPr/>
        <a:lstStyle/>
        <a:p>
          <a:endParaRPr lang="es-ES"/>
        </a:p>
      </dgm:t>
    </dgm:pt>
    <dgm:pt modelId="{2C1259F0-5E00-4C40-ACB6-6CAE275E3EF9}" type="pres">
      <dgm:prSet presAssocID="{08E7E37A-CB57-4961-91DD-3A4086D9D73F}" presName="node" presStyleLbl="node1" presStyleIdx="1" presStyleCnt="4" custScaleX="162550" custScaleY="133053" custRadScaleRad="118911" custRadScaleInc="-15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FA14D42-2319-444E-BA3E-519879A624D2}" type="pres">
      <dgm:prSet presAssocID="{08E7E37A-CB57-4961-91DD-3A4086D9D73F}" presName="dummy" presStyleCnt="0"/>
      <dgm:spPr/>
    </dgm:pt>
    <dgm:pt modelId="{4E86CB5B-BB29-4D53-8256-BB6A9A71DB94}" type="pres">
      <dgm:prSet presAssocID="{69089497-10DE-4BC3-93D0-04D0C8267988}" presName="sibTrans" presStyleLbl="sibTrans2D1" presStyleIdx="1" presStyleCnt="4"/>
      <dgm:spPr/>
      <dgm:t>
        <a:bodyPr/>
        <a:lstStyle/>
        <a:p>
          <a:endParaRPr lang="es-ES"/>
        </a:p>
      </dgm:t>
    </dgm:pt>
    <dgm:pt modelId="{14BE810D-E379-4FD0-843E-BC2F52BCEA4C}" type="pres">
      <dgm:prSet presAssocID="{93015A8D-9824-434E-AC48-453909FB1EC7}" presName="node" presStyleLbl="node1" presStyleIdx="2" presStyleCnt="4" custScaleX="179169" custScaleY="13782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F71EDC7-1F28-491F-A74A-06D2F381DA78}" type="pres">
      <dgm:prSet presAssocID="{93015A8D-9824-434E-AC48-453909FB1EC7}" presName="dummy" presStyleCnt="0"/>
      <dgm:spPr/>
    </dgm:pt>
    <dgm:pt modelId="{434D6467-8E2B-4A22-94B8-C63C77AE82FA}" type="pres">
      <dgm:prSet presAssocID="{B663824B-F06D-461B-A83C-8C2BC8825EF5}" presName="sibTrans" presStyleLbl="sibTrans2D1" presStyleIdx="2" presStyleCnt="4"/>
      <dgm:spPr/>
      <dgm:t>
        <a:bodyPr/>
        <a:lstStyle/>
        <a:p>
          <a:endParaRPr lang="es-ES"/>
        </a:p>
      </dgm:t>
    </dgm:pt>
    <dgm:pt modelId="{6A58D681-CD07-4B12-AB6C-46375C3B3191}" type="pres">
      <dgm:prSet presAssocID="{1068A865-BB38-4AEF-90FB-38CE5A753F18}" presName="node" presStyleLbl="node1" presStyleIdx="3" presStyleCnt="4" custScaleX="166844" custScaleY="133340" custRadScaleRad="118333" custRadScaleInc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9173AC8-9EFA-4E8D-87ED-285BBE6464E4}" type="pres">
      <dgm:prSet presAssocID="{1068A865-BB38-4AEF-90FB-38CE5A753F18}" presName="dummy" presStyleCnt="0"/>
      <dgm:spPr/>
    </dgm:pt>
    <dgm:pt modelId="{EE6FFA34-0AC9-4A28-9A5C-4BC5AE3F6EF5}" type="pres">
      <dgm:prSet presAssocID="{8AE5527D-2732-472F-8264-9E9D6B917B0B}" presName="sibTrans" presStyleLbl="sibTrans2D1" presStyleIdx="3" presStyleCnt="4"/>
      <dgm:spPr/>
      <dgm:t>
        <a:bodyPr/>
        <a:lstStyle/>
        <a:p>
          <a:endParaRPr lang="es-ES"/>
        </a:p>
      </dgm:t>
    </dgm:pt>
  </dgm:ptLst>
  <dgm:cxnLst>
    <dgm:cxn modelId="{B96DA949-D5F8-4299-84AF-9C3C062A1E79}" type="presOf" srcId="{FC098CDA-2003-4541-AD1A-3A64A34D9BF7}" destId="{4226CBC9-CEE6-445F-8DC4-92FE4CEDF795}" srcOrd="0" destOrd="0" presId="urn:microsoft.com/office/officeart/2005/8/layout/radial6"/>
    <dgm:cxn modelId="{73927591-0268-4812-AC26-C57D48C58059}" srcId="{45BC0A2F-26BB-42CD-A4AD-8E3B85D62873}" destId="{2795C1A4-D07B-4440-ACDA-34DA87151BE2}" srcOrd="0" destOrd="0" parTransId="{66080F94-9341-44CD-8404-21D96D6400D5}" sibTransId="{3ABD5A42-C626-4FAC-A342-9D1962E3FF21}"/>
    <dgm:cxn modelId="{82A5448A-5ED2-4BD0-833E-77FDFE1D6D62}" srcId="{2795C1A4-D07B-4440-ACDA-34DA87151BE2}" destId="{08E7E37A-CB57-4961-91DD-3A4086D9D73F}" srcOrd="1" destOrd="0" parTransId="{F5D6B73B-58FB-43E5-97C0-CEDE69838CE7}" sibTransId="{69089497-10DE-4BC3-93D0-04D0C8267988}"/>
    <dgm:cxn modelId="{829949E0-9E75-490B-9613-4ABA5DB0EBEF}" srcId="{2795C1A4-D07B-4440-ACDA-34DA87151BE2}" destId="{93015A8D-9824-434E-AC48-453909FB1EC7}" srcOrd="2" destOrd="0" parTransId="{4E063EAF-25B1-442E-99D4-08F3E5982138}" sibTransId="{B663824B-F06D-461B-A83C-8C2BC8825EF5}"/>
    <dgm:cxn modelId="{24F8CA02-94EF-420C-BF6B-047586A3C985}" type="presOf" srcId="{08E7E37A-CB57-4961-91DD-3A4086D9D73F}" destId="{2C1259F0-5E00-4C40-ACB6-6CAE275E3EF9}" srcOrd="0" destOrd="0" presId="urn:microsoft.com/office/officeart/2005/8/layout/radial6"/>
    <dgm:cxn modelId="{C7B6DA97-EF6D-4D2B-9F5E-5ED075B3F2DD}" type="presOf" srcId="{B663824B-F06D-461B-A83C-8C2BC8825EF5}" destId="{434D6467-8E2B-4A22-94B8-C63C77AE82FA}" srcOrd="0" destOrd="0" presId="urn:microsoft.com/office/officeart/2005/8/layout/radial6"/>
    <dgm:cxn modelId="{7BA25261-D4D6-4463-8AE5-C3D358B16A1F}" type="presOf" srcId="{1068A865-BB38-4AEF-90FB-38CE5A753F18}" destId="{6A58D681-CD07-4B12-AB6C-46375C3B3191}" srcOrd="0" destOrd="0" presId="urn:microsoft.com/office/officeart/2005/8/layout/radial6"/>
    <dgm:cxn modelId="{85127C8E-CA4D-446E-9632-1E1D7DB3E44B}" srcId="{2795C1A4-D07B-4440-ACDA-34DA87151BE2}" destId="{2904CE3A-6548-4897-9EFE-42EA4BF6670F}" srcOrd="0" destOrd="0" parTransId="{31806219-F702-49C1-9D04-6E19A8023F2F}" sibTransId="{FC098CDA-2003-4541-AD1A-3A64A34D9BF7}"/>
    <dgm:cxn modelId="{332A3AA6-FB4F-4BFF-BAAB-8FBFB6DBD4D7}" type="presOf" srcId="{2795C1A4-D07B-4440-ACDA-34DA87151BE2}" destId="{5F4D7FEE-392C-4028-8C74-CC4630182B6F}" srcOrd="0" destOrd="0" presId="urn:microsoft.com/office/officeart/2005/8/layout/radial6"/>
    <dgm:cxn modelId="{DAE161FA-4308-42D2-A6AE-1956BADBC854}" srcId="{2795C1A4-D07B-4440-ACDA-34DA87151BE2}" destId="{1068A865-BB38-4AEF-90FB-38CE5A753F18}" srcOrd="3" destOrd="0" parTransId="{A24DCCAC-7C58-4B94-980C-635834A90609}" sibTransId="{8AE5527D-2732-472F-8264-9E9D6B917B0B}"/>
    <dgm:cxn modelId="{25C79471-D2E3-41BF-8DD3-98C4D314E7C3}" type="presOf" srcId="{2904CE3A-6548-4897-9EFE-42EA4BF6670F}" destId="{78D05ED2-A049-41DA-8F9E-668DA8A5682D}" srcOrd="0" destOrd="0" presId="urn:microsoft.com/office/officeart/2005/8/layout/radial6"/>
    <dgm:cxn modelId="{6D260EA9-EB34-429F-8BD4-B8B450CA71F7}" type="presOf" srcId="{45BC0A2F-26BB-42CD-A4AD-8E3B85D62873}" destId="{3AFA7909-25AA-4802-8B47-DF1AC0B6F11F}" srcOrd="0" destOrd="0" presId="urn:microsoft.com/office/officeart/2005/8/layout/radial6"/>
    <dgm:cxn modelId="{E6338931-E939-46F6-9863-FC58DAF5C061}" type="presOf" srcId="{93015A8D-9824-434E-AC48-453909FB1EC7}" destId="{14BE810D-E379-4FD0-843E-BC2F52BCEA4C}" srcOrd="0" destOrd="0" presId="urn:microsoft.com/office/officeart/2005/8/layout/radial6"/>
    <dgm:cxn modelId="{FDB060DF-49BF-464A-9C96-6931FD8B52C9}" type="presOf" srcId="{8AE5527D-2732-472F-8264-9E9D6B917B0B}" destId="{EE6FFA34-0AC9-4A28-9A5C-4BC5AE3F6EF5}" srcOrd="0" destOrd="0" presId="urn:microsoft.com/office/officeart/2005/8/layout/radial6"/>
    <dgm:cxn modelId="{EA5097E9-F9DC-4EF5-80D1-CFE1DD5526B3}" type="presOf" srcId="{69089497-10DE-4BC3-93D0-04D0C8267988}" destId="{4E86CB5B-BB29-4D53-8256-BB6A9A71DB94}" srcOrd="0" destOrd="0" presId="urn:microsoft.com/office/officeart/2005/8/layout/radial6"/>
    <dgm:cxn modelId="{E90514A6-8460-4D54-A258-41124311B399}" type="presParOf" srcId="{3AFA7909-25AA-4802-8B47-DF1AC0B6F11F}" destId="{5F4D7FEE-392C-4028-8C74-CC4630182B6F}" srcOrd="0" destOrd="0" presId="urn:microsoft.com/office/officeart/2005/8/layout/radial6"/>
    <dgm:cxn modelId="{8AE9B8C5-44FC-4035-A3B0-9AD3624DDDB4}" type="presParOf" srcId="{3AFA7909-25AA-4802-8B47-DF1AC0B6F11F}" destId="{78D05ED2-A049-41DA-8F9E-668DA8A5682D}" srcOrd="1" destOrd="0" presId="urn:microsoft.com/office/officeart/2005/8/layout/radial6"/>
    <dgm:cxn modelId="{4C64DB8F-87CD-43ED-9DA1-E88484EDDF77}" type="presParOf" srcId="{3AFA7909-25AA-4802-8B47-DF1AC0B6F11F}" destId="{D2406698-9C26-4E12-94E0-D12ABF807687}" srcOrd="2" destOrd="0" presId="urn:microsoft.com/office/officeart/2005/8/layout/radial6"/>
    <dgm:cxn modelId="{EA200599-E20B-4A05-B1A0-E41A251259EC}" type="presParOf" srcId="{3AFA7909-25AA-4802-8B47-DF1AC0B6F11F}" destId="{4226CBC9-CEE6-445F-8DC4-92FE4CEDF795}" srcOrd="3" destOrd="0" presId="urn:microsoft.com/office/officeart/2005/8/layout/radial6"/>
    <dgm:cxn modelId="{3AF4E2CD-CF5E-48FE-BE30-86CC4C14C975}" type="presParOf" srcId="{3AFA7909-25AA-4802-8B47-DF1AC0B6F11F}" destId="{2C1259F0-5E00-4C40-ACB6-6CAE275E3EF9}" srcOrd="4" destOrd="0" presId="urn:microsoft.com/office/officeart/2005/8/layout/radial6"/>
    <dgm:cxn modelId="{4439A8AE-E4DB-45A8-902D-6E7997204200}" type="presParOf" srcId="{3AFA7909-25AA-4802-8B47-DF1AC0B6F11F}" destId="{CFA14D42-2319-444E-BA3E-519879A624D2}" srcOrd="5" destOrd="0" presId="urn:microsoft.com/office/officeart/2005/8/layout/radial6"/>
    <dgm:cxn modelId="{3942C066-5E97-407C-A2E8-316753290C75}" type="presParOf" srcId="{3AFA7909-25AA-4802-8B47-DF1AC0B6F11F}" destId="{4E86CB5B-BB29-4D53-8256-BB6A9A71DB94}" srcOrd="6" destOrd="0" presId="urn:microsoft.com/office/officeart/2005/8/layout/radial6"/>
    <dgm:cxn modelId="{ECEF6469-B45E-4B0A-B3EA-A690468BC4BA}" type="presParOf" srcId="{3AFA7909-25AA-4802-8B47-DF1AC0B6F11F}" destId="{14BE810D-E379-4FD0-843E-BC2F52BCEA4C}" srcOrd="7" destOrd="0" presId="urn:microsoft.com/office/officeart/2005/8/layout/radial6"/>
    <dgm:cxn modelId="{E3380777-93A5-4E17-8031-81CF94A582E4}" type="presParOf" srcId="{3AFA7909-25AA-4802-8B47-DF1AC0B6F11F}" destId="{CF71EDC7-1F28-491F-A74A-06D2F381DA78}" srcOrd="8" destOrd="0" presId="urn:microsoft.com/office/officeart/2005/8/layout/radial6"/>
    <dgm:cxn modelId="{2C182F0D-2614-4216-8225-8CBDD29DA07F}" type="presParOf" srcId="{3AFA7909-25AA-4802-8B47-DF1AC0B6F11F}" destId="{434D6467-8E2B-4A22-94B8-C63C77AE82FA}" srcOrd="9" destOrd="0" presId="urn:microsoft.com/office/officeart/2005/8/layout/radial6"/>
    <dgm:cxn modelId="{00B54240-078F-49F2-8861-D28FB50E449C}" type="presParOf" srcId="{3AFA7909-25AA-4802-8B47-DF1AC0B6F11F}" destId="{6A58D681-CD07-4B12-AB6C-46375C3B3191}" srcOrd="10" destOrd="0" presId="urn:microsoft.com/office/officeart/2005/8/layout/radial6"/>
    <dgm:cxn modelId="{CFA2DB40-9C9A-4DE6-B2E3-D32AFA7ADCD5}" type="presParOf" srcId="{3AFA7909-25AA-4802-8B47-DF1AC0B6F11F}" destId="{D9173AC8-9EFA-4E8D-87ED-285BBE6464E4}" srcOrd="11" destOrd="0" presId="urn:microsoft.com/office/officeart/2005/8/layout/radial6"/>
    <dgm:cxn modelId="{73C8E0D4-7B4F-4F48-B518-7501AA7CA195}" type="presParOf" srcId="{3AFA7909-25AA-4802-8B47-DF1AC0B6F11F}" destId="{EE6FFA34-0AC9-4A28-9A5C-4BC5AE3F6EF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59615C-1CEC-40AE-A1CB-95BE7E61EA6F}" type="doc">
      <dgm:prSet loTypeId="urn:microsoft.com/office/officeart/2005/8/layout/radial1" loCatId="cycle" qsTypeId="urn:microsoft.com/office/officeart/2005/8/quickstyle/3d1" qsCatId="3D" csTypeId="urn:microsoft.com/office/officeart/2005/8/colors/colorful1#3" csCatId="colorful" phldr="1"/>
      <dgm:spPr/>
      <dgm:t>
        <a:bodyPr/>
        <a:lstStyle/>
        <a:p>
          <a:endParaRPr lang="es-ES"/>
        </a:p>
      </dgm:t>
    </dgm:pt>
    <dgm:pt modelId="{AEA841F9-0249-45C8-9805-7844D3940B03}">
      <dgm:prSet phldrT="[Texto]" custT="1"/>
      <dgm:spPr/>
      <dgm:t>
        <a:bodyPr/>
        <a:lstStyle/>
        <a:p>
          <a:r>
            <a:rPr lang="es-ES" sz="4100" dirty="0" smtClean="0"/>
            <a:t>MEIC</a:t>
          </a:r>
          <a:br>
            <a:rPr lang="es-ES" sz="4100" dirty="0" smtClean="0"/>
          </a:br>
          <a:r>
            <a:rPr lang="es-ES" sz="1800" dirty="0" smtClean="0"/>
            <a:t>Seguimiento a los Trámites</a:t>
          </a:r>
          <a:endParaRPr lang="es-ES" sz="1800" dirty="0"/>
        </a:p>
      </dgm:t>
    </dgm:pt>
    <dgm:pt modelId="{86682279-5417-4706-9EDA-A05CE296AD34}" type="parTrans" cxnId="{12FDA754-9714-4FAC-A48E-524485D2FB9F}">
      <dgm:prSet/>
      <dgm:spPr/>
      <dgm:t>
        <a:bodyPr/>
        <a:lstStyle/>
        <a:p>
          <a:endParaRPr lang="es-ES"/>
        </a:p>
      </dgm:t>
    </dgm:pt>
    <dgm:pt modelId="{F44628B9-6265-4D02-B3B0-9F2D81CA6FE6}" type="sibTrans" cxnId="{12FDA754-9714-4FAC-A48E-524485D2FB9F}">
      <dgm:prSet/>
      <dgm:spPr/>
      <dgm:t>
        <a:bodyPr/>
        <a:lstStyle/>
        <a:p>
          <a:endParaRPr lang="es-ES"/>
        </a:p>
      </dgm:t>
    </dgm:pt>
    <dgm:pt modelId="{ADA97EE0-91D0-4A67-93D9-53CDC06DADBF}">
      <dgm:prSet phldrT="[Texto]" custT="1"/>
      <dgm:spPr/>
      <dgm:t>
        <a:bodyPr/>
        <a:lstStyle/>
        <a:p>
          <a:r>
            <a:rPr lang="es-ES" sz="2400" dirty="0" smtClean="0"/>
            <a:t>SALUD</a:t>
          </a:r>
          <a:br>
            <a:rPr lang="es-ES" sz="2400" dirty="0" smtClean="0"/>
          </a:br>
          <a:r>
            <a:rPr lang="es-ES" sz="1800" dirty="0" smtClean="0"/>
            <a:t>10 Trámites</a:t>
          </a:r>
          <a:endParaRPr lang="es-ES" sz="1800" dirty="0"/>
        </a:p>
      </dgm:t>
    </dgm:pt>
    <dgm:pt modelId="{43897CE0-C235-4F34-8783-A648B7B10070}" type="parTrans" cxnId="{F8C4286A-7E08-486F-AB26-B840B5D2660F}">
      <dgm:prSet/>
      <dgm:spPr/>
      <dgm:t>
        <a:bodyPr/>
        <a:lstStyle/>
        <a:p>
          <a:endParaRPr lang="es-ES"/>
        </a:p>
      </dgm:t>
    </dgm:pt>
    <dgm:pt modelId="{3B422D1D-30AC-46C3-A9DD-2F1F5F5E08EA}" type="sibTrans" cxnId="{F8C4286A-7E08-486F-AB26-B840B5D2660F}">
      <dgm:prSet/>
      <dgm:spPr/>
      <dgm:t>
        <a:bodyPr/>
        <a:lstStyle/>
        <a:p>
          <a:endParaRPr lang="es-ES"/>
        </a:p>
      </dgm:t>
    </dgm:pt>
    <dgm:pt modelId="{6E299400-4B36-4D70-A3CF-43E520015648}">
      <dgm:prSet phldrT="[Texto]" custT="1"/>
      <dgm:spPr/>
      <dgm:t>
        <a:bodyPr/>
        <a:lstStyle/>
        <a:p>
          <a:r>
            <a:rPr lang="es-ES" sz="2400" dirty="0" smtClean="0"/>
            <a:t>MINAET</a:t>
          </a:r>
          <a:br>
            <a:rPr lang="es-ES" sz="2400" dirty="0" smtClean="0"/>
          </a:br>
          <a:r>
            <a:rPr lang="es-ES" sz="1800" dirty="0" smtClean="0"/>
            <a:t>11 Trámites</a:t>
          </a:r>
          <a:endParaRPr lang="es-ES" sz="1800" dirty="0"/>
        </a:p>
      </dgm:t>
    </dgm:pt>
    <dgm:pt modelId="{2E86B1F8-5CAE-4FA0-9395-F5F2D32AD9E3}" type="parTrans" cxnId="{47326087-6238-4F2D-97EE-5CC73A7356E3}">
      <dgm:prSet/>
      <dgm:spPr/>
      <dgm:t>
        <a:bodyPr/>
        <a:lstStyle/>
        <a:p>
          <a:endParaRPr lang="es-ES"/>
        </a:p>
      </dgm:t>
    </dgm:pt>
    <dgm:pt modelId="{71E50F67-C549-42E8-BC8A-3A27A4418304}" type="sibTrans" cxnId="{47326087-6238-4F2D-97EE-5CC73A7356E3}">
      <dgm:prSet/>
      <dgm:spPr/>
      <dgm:t>
        <a:bodyPr/>
        <a:lstStyle/>
        <a:p>
          <a:endParaRPr lang="es-ES"/>
        </a:p>
      </dgm:t>
    </dgm:pt>
    <dgm:pt modelId="{25FEC71B-693E-442F-9320-896B0B3B9F37}">
      <dgm:prSet phldrT="[Texto]" custT="1"/>
      <dgm:spPr/>
      <dgm:t>
        <a:bodyPr/>
        <a:lstStyle/>
        <a:p>
          <a:r>
            <a:rPr lang="es-ES" sz="1600" dirty="0" smtClean="0"/>
            <a:t>MUNICIPALDADES</a:t>
          </a:r>
          <a:br>
            <a:rPr lang="es-ES" sz="1600" dirty="0" smtClean="0"/>
          </a:br>
          <a:r>
            <a:rPr lang="es-ES" sz="1600" dirty="0" smtClean="0"/>
            <a:t>4 trámites</a:t>
          </a:r>
          <a:br>
            <a:rPr lang="es-ES" sz="1600" dirty="0" smtClean="0"/>
          </a:br>
          <a:endParaRPr lang="es-ES" sz="1600" dirty="0"/>
        </a:p>
      </dgm:t>
    </dgm:pt>
    <dgm:pt modelId="{5C50F9B1-3628-45FB-94FB-47AB1F0CB297}" type="parTrans" cxnId="{C9D29D08-6705-4180-AD63-5B3720EA19E0}">
      <dgm:prSet/>
      <dgm:spPr/>
      <dgm:t>
        <a:bodyPr/>
        <a:lstStyle/>
        <a:p>
          <a:endParaRPr lang="es-ES"/>
        </a:p>
      </dgm:t>
    </dgm:pt>
    <dgm:pt modelId="{AE45C31E-2C52-42E7-8F7D-F41DB6DF2DDC}" type="sibTrans" cxnId="{C9D29D08-6705-4180-AD63-5B3720EA19E0}">
      <dgm:prSet/>
      <dgm:spPr/>
      <dgm:t>
        <a:bodyPr/>
        <a:lstStyle/>
        <a:p>
          <a:endParaRPr lang="es-ES"/>
        </a:p>
      </dgm:t>
    </dgm:pt>
    <dgm:pt modelId="{3FD50D63-28EB-4236-9341-51B02338CA64}">
      <dgm:prSet phldrT="[Texto]" custT="1"/>
      <dgm:spPr/>
      <dgm:t>
        <a:bodyPr/>
        <a:lstStyle/>
        <a:p>
          <a:r>
            <a:rPr lang="es-ES" sz="2400" dirty="0" err="1" smtClean="0"/>
            <a:t>AyA</a:t>
          </a:r>
          <a:r>
            <a:rPr lang="es-ES" sz="2400" dirty="0" smtClean="0"/>
            <a:t/>
          </a:r>
          <a:br>
            <a:rPr lang="es-ES" sz="2400" dirty="0" smtClean="0"/>
          </a:br>
          <a:r>
            <a:rPr lang="es-ES" sz="1800" dirty="0" smtClean="0"/>
            <a:t>6 Trámites</a:t>
          </a:r>
          <a:endParaRPr lang="es-ES" sz="1800" dirty="0"/>
        </a:p>
      </dgm:t>
    </dgm:pt>
    <dgm:pt modelId="{77EA36F5-9C36-4C1E-A6EF-E3EF7B11F497}" type="sibTrans" cxnId="{F72F4FFA-4E17-4669-9295-8A2C7C3E91B4}">
      <dgm:prSet/>
      <dgm:spPr/>
      <dgm:t>
        <a:bodyPr/>
        <a:lstStyle/>
        <a:p>
          <a:endParaRPr lang="es-ES"/>
        </a:p>
      </dgm:t>
    </dgm:pt>
    <dgm:pt modelId="{150C8914-91CE-4F1A-8701-E4BC33DBC462}" type="parTrans" cxnId="{F72F4FFA-4E17-4669-9295-8A2C7C3E91B4}">
      <dgm:prSet/>
      <dgm:spPr/>
      <dgm:t>
        <a:bodyPr/>
        <a:lstStyle/>
        <a:p>
          <a:endParaRPr lang="es-ES"/>
        </a:p>
      </dgm:t>
    </dgm:pt>
    <dgm:pt modelId="{FAEE20B2-ED56-47A5-8CB7-315492F0C8D2}">
      <dgm:prSet phldrT="[Texto]" custT="1"/>
      <dgm:spPr/>
      <dgm:t>
        <a:bodyPr/>
        <a:lstStyle/>
        <a:p>
          <a:r>
            <a:rPr lang="es-ES" sz="2400" dirty="0" smtClean="0"/>
            <a:t>MAG</a:t>
          </a:r>
          <a:br>
            <a:rPr lang="es-ES" sz="2400" dirty="0" smtClean="0"/>
          </a:br>
          <a:r>
            <a:rPr lang="es-ES" sz="1800" dirty="0" smtClean="0"/>
            <a:t>10 Trámites</a:t>
          </a:r>
          <a:endParaRPr lang="es-ES" sz="1800" dirty="0"/>
        </a:p>
      </dgm:t>
    </dgm:pt>
    <dgm:pt modelId="{C7354606-86AA-4C36-981A-5E946158D777}" type="parTrans" cxnId="{9BB0C412-481B-4FE1-BE9B-B9D183AAF90B}">
      <dgm:prSet/>
      <dgm:spPr/>
      <dgm:t>
        <a:bodyPr/>
        <a:lstStyle/>
        <a:p>
          <a:endParaRPr lang="es-ES"/>
        </a:p>
      </dgm:t>
    </dgm:pt>
    <dgm:pt modelId="{CB198EAC-FDBF-4AEE-AA4C-81E268A31561}" type="sibTrans" cxnId="{9BB0C412-481B-4FE1-BE9B-B9D183AAF90B}">
      <dgm:prSet/>
      <dgm:spPr/>
      <dgm:t>
        <a:bodyPr/>
        <a:lstStyle/>
        <a:p>
          <a:endParaRPr lang="es-ES"/>
        </a:p>
      </dgm:t>
    </dgm:pt>
    <dgm:pt modelId="{44DAFAFF-FF7E-4E62-9A48-BF86986E066B}" type="pres">
      <dgm:prSet presAssocID="{3E59615C-1CEC-40AE-A1CB-95BE7E61EA6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BD4F870-21F5-4286-AD37-62C19F4F5189}" type="pres">
      <dgm:prSet presAssocID="{AEA841F9-0249-45C8-9805-7844D3940B03}" presName="centerShape" presStyleLbl="node0" presStyleIdx="0" presStyleCnt="1"/>
      <dgm:spPr/>
      <dgm:t>
        <a:bodyPr/>
        <a:lstStyle/>
        <a:p>
          <a:endParaRPr lang="es-ES"/>
        </a:p>
      </dgm:t>
    </dgm:pt>
    <dgm:pt modelId="{D89BBD14-1C9A-4849-B512-7924E76CEDC2}" type="pres">
      <dgm:prSet presAssocID="{43897CE0-C235-4F34-8783-A648B7B10070}" presName="Name9" presStyleLbl="parChTrans1D2" presStyleIdx="0" presStyleCnt="5"/>
      <dgm:spPr/>
      <dgm:t>
        <a:bodyPr/>
        <a:lstStyle/>
        <a:p>
          <a:endParaRPr lang="es-ES"/>
        </a:p>
      </dgm:t>
    </dgm:pt>
    <dgm:pt modelId="{730AD408-0DDE-447F-8145-1D1226F77CB8}" type="pres">
      <dgm:prSet presAssocID="{43897CE0-C235-4F34-8783-A648B7B10070}" presName="connTx" presStyleLbl="parChTrans1D2" presStyleIdx="0" presStyleCnt="5"/>
      <dgm:spPr/>
      <dgm:t>
        <a:bodyPr/>
        <a:lstStyle/>
        <a:p>
          <a:endParaRPr lang="es-ES"/>
        </a:p>
      </dgm:t>
    </dgm:pt>
    <dgm:pt modelId="{3E5A267F-A2E4-4796-8F18-15EDBB0C5713}" type="pres">
      <dgm:prSet presAssocID="{ADA97EE0-91D0-4A67-93D9-53CDC06DADBF}" presName="node" presStyleLbl="node1" presStyleIdx="0" presStyleCnt="5" custScaleX="120386" custScaleY="10753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C44190-DAA2-4D7E-B512-80147C246C53}" type="pres">
      <dgm:prSet presAssocID="{2E86B1F8-5CAE-4FA0-9395-F5F2D32AD9E3}" presName="Name9" presStyleLbl="parChTrans1D2" presStyleIdx="1" presStyleCnt="5"/>
      <dgm:spPr/>
      <dgm:t>
        <a:bodyPr/>
        <a:lstStyle/>
        <a:p>
          <a:endParaRPr lang="es-ES"/>
        </a:p>
      </dgm:t>
    </dgm:pt>
    <dgm:pt modelId="{813E193A-636A-42C5-A6D8-176B2305214A}" type="pres">
      <dgm:prSet presAssocID="{2E86B1F8-5CAE-4FA0-9395-F5F2D32AD9E3}" presName="connTx" presStyleLbl="parChTrans1D2" presStyleIdx="1" presStyleCnt="5"/>
      <dgm:spPr/>
      <dgm:t>
        <a:bodyPr/>
        <a:lstStyle/>
        <a:p>
          <a:endParaRPr lang="es-ES"/>
        </a:p>
      </dgm:t>
    </dgm:pt>
    <dgm:pt modelId="{2792657E-FCD1-4E54-BDA5-C2472302ECD6}" type="pres">
      <dgm:prSet presAssocID="{6E299400-4B36-4D70-A3CF-43E520015648}" presName="node" presStyleLbl="node1" presStyleIdx="1" presStyleCnt="5" custScaleX="124416" custScaleY="11411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8F1AF8-E49F-49EF-B732-EE04DE7E5D37}" type="pres">
      <dgm:prSet presAssocID="{150C8914-91CE-4F1A-8701-E4BC33DBC462}" presName="Name9" presStyleLbl="parChTrans1D2" presStyleIdx="2" presStyleCnt="5"/>
      <dgm:spPr/>
      <dgm:t>
        <a:bodyPr/>
        <a:lstStyle/>
        <a:p>
          <a:endParaRPr lang="es-ES"/>
        </a:p>
      </dgm:t>
    </dgm:pt>
    <dgm:pt modelId="{E31FAB36-652B-4887-B17E-E389E5B091F4}" type="pres">
      <dgm:prSet presAssocID="{150C8914-91CE-4F1A-8701-E4BC33DBC462}" presName="connTx" presStyleLbl="parChTrans1D2" presStyleIdx="2" presStyleCnt="5"/>
      <dgm:spPr/>
      <dgm:t>
        <a:bodyPr/>
        <a:lstStyle/>
        <a:p>
          <a:endParaRPr lang="es-ES"/>
        </a:p>
      </dgm:t>
    </dgm:pt>
    <dgm:pt modelId="{C9B3B875-FA1A-4B35-82FD-81C03ECDA877}" type="pres">
      <dgm:prSet presAssocID="{3FD50D63-28EB-4236-9341-51B02338CA64}" presName="node" presStyleLbl="node1" presStyleIdx="2" presStyleCnt="5" custScaleX="125960" custScaleY="10330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7F6130-F973-482A-8076-F30C578D5C10}" type="pres">
      <dgm:prSet presAssocID="{C7354606-86AA-4C36-981A-5E946158D777}" presName="Name9" presStyleLbl="parChTrans1D2" presStyleIdx="3" presStyleCnt="5"/>
      <dgm:spPr/>
      <dgm:t>
        <a:bodyPr/>
        <a:lstStyle/>
        <a:p>
          <a:endParaRPr lang="es-ES"/>
        </a:p>
      </dgm:t>
    </dgm:pt>
    <dgm:pt modelId="{144ED850-144A-4CE7-9596-8A13E68A89DE}" type="pres">
      <dgm:prSet presAssocID="{C7354606-86AA-4C36-981A-5E946158D777}" presName="connTx" presStyleLbl="parChTrans1D2" presStyleIdx="3" presStyleCnt="5"/>
      <dgm:spPr/>
      <dgm:t>
        <a:bodyPr/>
        <a:lstStyle/>
        <a:p>
          <a:endParaRPr lang="es-ES"/>
        </a:p>
      </dgm:t>
    </dgm:pt>
    <dgm:pt modelId="{E922E1D8-4D43-484C-90B7-1B75416660AF}" type="pres">
      <dgm:prSet presAssocID="{FAEE20B2-ED56-47A5-8CB7-315492F0C8D2}" presName="node" presStyleLbl="node1" presStyleIdx="3" presStyleCnt="5" custScaleX="127290" custScaleY="1137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6E68A3-2EA8-4DF1-8CF7-BD4B8DE63205}" type="pres">
      <dgm:prSet presAssocID="{5C50F9B1-3628-45FB-94FB-47AB1F0CB297}" presName="Name9" presStyleLbl="parChTrans1D2" presStyleIdx="4" presStyleCnt="5"/>
      <dgm:spPr/>
      <dgm:t>
        <a:bodyPr/>
        <a:lstStyle/>
        <a:p>
          <a:endParaRPr lang="es-ES"/>
        </a:p>
      </dgm:t>
    </dgm:pt>
    <dgm:pt modelId="{664670EF-6341-4B7E-9851-A1864D53A686}" type="pres">
      <dgm:prSet presAssocID="{5C50F9B1-3628-45FB-94FB-47AB1F0CB297}" presName="connTx" presStyleLbl="parChTrans1D2" presStyleIdx="4" presStyleCnt="5"/>
      <dgm:spPr/>
      <dgm:t>
        <a:bodyPr/>
        <a:lstStyle/>
        <a:p>
          <a:endParaRPr lang="es-ES"/>
        </a:p>
      </dgm:t>
    </dgm:pt>
    <dgm:pt modelId="{AAA0C92E-2F66-483E-B67C-D5C8723D0B5C}" type="pres">
      <dgm:prSet presAssocID="{25FEC71B-693E-442F-9320-896B0B3B9F37}" presName="node" presStyleLbl="node1" presStyleIdx="4" presStyleCnt="5" custScaleX="125746" custScaleY="11411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BB0C412-481B-4FE1-BE9B-B9D183AAF90B}" srcId="{AEA841F9-0249-45C8-9805-7844D3940B03}" destId="{FAEE20B2-ED56-47A5-8CB7-315492F0C8D2}" srcOrd="3" destOrd="0" parTransId="{C7354606-86AA-4C36-981A-5E946158D777}" sibTransId="{CB198EAC-FDBF-4AEE-AA4C-81E268A31561}"/>
    <dgm:cxn modelId="{00408D67-D7BB-4120-BF90-B5B626D8139D}" type="presOf" srcId="{FAEE20B2-ED56-47A5-8CB7-315492F0C8D2}" destId="{E922E1D8-4D43-484C-90B7-1B75416660AF}" srcOrd="0" destOrd="0" presId="urn:microsoft.com/office/officeart/2005/8/layout/radial1"/>
    <dgm:cxn modelId="{2D2C4723-1693-471A-90C4-5C332518A7CB}" type="presOf" srcId="{43897CE0-C235-4F34-8783-A648B7B10070}" destId="{730AD408-0DDE-447F-8145-1D1226F77CB8}" srcOrd="1" destOrd="0" presId="urn:microsoft.com/office/officeart/2005/8/layout/radial1"/>
    <dgm:cxn modelId="{D02775B0-204A-4593-8B80-95A3F9C32659}" type="presOf" srcId="{2E86B1F8-5CAE-4FA0-9395-F5F2D32AD9E3}" destId="{813E193A-636A-42C5-A6D8-176B2305214A}" srcOrd="1" destOrd="0" presId="urn:microsoft.com/office/officeart/2005/8/layout/radial1"/>
    <dgm:cxn modelId="{C9D29D08-6705-4180-AD63-5B3720EA19E0}" srcId="{AEA841F9-0249-45C8-9805-7844D3940B03}" destId="{25FEC71B-693E-442F-9320-896B0B3B9F37}" srcOrd="4" destOrd="0" parTransId="{5C50F9B1-3628-45FB-94FB-47AB1F0CB297}" sibTransId="{AE45C31E-2C52-42E7-8F7D-F41DB6DF2DDC}"/>
    <dgm:cxn modelId="{F8C4286A-7E08-486F-AB26-B840B5D2660F}" srcId="{AEA841F9-0249-45C8-9805-7844D3940B03}" destId="{ADA97EE0-91D0-4A67-93D9-53CDC06DADBF}" srcOrd="0" destOrd="0" parTransId="{43897CE0-C235-4F34-8783-A648B7B10070}" sibTransId="{3B422D1D-30AC-46C3-A9DD-2F1F5F5E08EA}"/>
    <dgm:cxn modelId="{FBF7B262-CDEF-4BCD-A866-1936FA33783C}" type="presOf" srcId="{ADA97EE0-91D0-4A67-93D9-53CDC06DADBF}" destId="{3E5A267F-A2E4-4796-8F18-15EDBB0C5713}" srcOrd="0" destOrd="0" presId="urn:microsoft.com/office/officeart/2005/8/layout/radial1"/>
    <dgm:cxn modelId="{8A0AAD4B-C360-4A33-8A15-D44E475B5635}" type="presOf" srcId="{150C8914-91CE-4F1A-8701-E4BC33DBC462}" destId="{DE8F1AF8-E49F-49EF-B732-EE04DE7E5D37}" srcOrd="0" destOrd="0" presId="urn:microsoft.com/office/officeart/2005/8/layout/radial1"/>
    <dgm:cxn modelId="{6107E540-22FD-4671-8DA0-243A93A0A19F}" type="presOf" srcId="{43897CE0-C235-4F34-8783-A648B7B10070}" destId="{D89BBD14-1C9A-4849-B512-7924E76CEDC2}" srcOrd="0" destOrd="0" presId="urn:microsoft.com/office/officeart/2005/8/layout/radial1"/>
    <dgm:cxn modelId="{47326087-6238-4F2D-97EE-5CC73A7356E3}" srcId="{AEA841F9-0249-45C8-9805-7844D3940B03}" destId="{6E299400-4B36-4D70-A3CF-43E520015648}" srcOrd="1" destOrd="0" parTransId="{2E86B1F8-5CAE-4FA0-9395-F5F2D32AD9E3}" sibTransId="{71E50F67-C549-42E8-BC8A-3A27A4418304}"/>
    <dgm:cxn modelId="{F72F4FFA-4E17-4669-9295-8A2C7C3E91B4}" srcId="{AEA841F9-0249-45C8-9805-7844D3940B03}" destId="{3FD50D63-28EB-4236-9341-51B02338CA64}" srcOrd="2" destOrd="0" parTransId="{150C8914-91CE-4F1A-8701-E4BC33DBC462}" sibTransId="{77EA36F5-9C36-4C1E-A6EF-E3EF7B11F497}"/>
    <dgm:cxn modelId="{33AA8B01-9842-4140-908E-773FDF491385}" type="presOf" srcId="{3FD50D63-28EB-4236-9341-51B02338CA64}" destId="{C9B3B875-FA1A-4B35-82FD-81C03ECDA877}" srcOrd="0" destOrd="0" presId="urn:microsoft.com/office/officeart/2005/8/layout/radial1"/>
    <dgm:cxn modelId="{132BBBE5-84C4-467E-9C88-084162BAFCBB}" type="presOf" srcId="{C7354606-86AA-4C36-981A-5E946158D777}" destId="{327F6130-F973-482A-8076-F30C578D5C10}" srcOrd="0" destOrd="0" presId="urn:microsoft.com/office/officeart/2005/8/layout/radial1"/>
    <dgm:cxn modelId="{081F55D2-4DD7-46E2-AA6B-9578F70E7BBC}" type="presOf" srcId="{25FEC71B-693E-442F-9320-896B0B3B9F37}" destId="{AAA0C92E-2F66-483E-B67C-D5C8723D0B5C}" srcOrd="0" destOrd="0" presId="urn:microsoft.com/office/officeart/2005/8/layout/radial1"/>
    <dgm:cxn modelId="{96F908C5-8CCB-4457-9FDF-6850C17AC72A}" type="presOf" srcId="{5C50F9B1-3628-45FB-94FB-47AB1F0CB297}" destId="{664670EF-6341-4B7E-9851-A1864D53A686}" srcOrd="1" destOrd="0" presId="urn:microsoft.com/office/officeart/2005/8/layout/radial1"/>
    <dgm:cxn modelId="{B4E9CAF0-1D76-42C0-978A-623A04F8D479}" type="presOf" srcId="{3E59615C-1CEC-40AE-A1CB-95BE7E61EA6F}" destId="{44DAFAFF-FF7E-4E62-9A48-BF86986E066B}" srcOrd="0" destOrd="0" presId="urn:microsoft.com/office/officeart/2005/8/layout/radial1"/>
    <dgm:cxn modelId="{425E554E-26DE-4710-81D6-C6AB07F3B70D}" type="presOf" srcId="{6E299400-4B36-4D70-A3CF-43E520015648}" destId="{2792657E-FCD1-4E54-BDA5-C2472302ECD6}" srcOrd="0" destOrd="0" presId="urn:microsoft.com/office/officeart/2005/8/layout/radial1"/>
    <dgm:cxn modelId="{6635EA69-4627-4828-9570-E90F5F1F2F40}" type="presOf" srcId="{AEA841F9-0249-45C8-9805-7844D3940B03}" destId="{0BD4F870-21F5-4286-AD37-62C19F4F5189}" srcOrd="0" destOrd="0" presId="urn:microsoft.com/office/officeart/2005/8/layout/radial1"/>
    <dgm:cxn modelId="{A9F5D586-07EA-4EBF-BD25-B9DF8897A4F8}" type="presOf" srcId="{150C8914-91CE-4F1A-8701-E4BC33DBC462}" destId="{E31FAB36-652B-4887-B17E-E389E5B091F4}" srcOrd="1" destOrd="0" presId="urn:microsoft.com/office/officeart/2005/8/layout/radial1"/>
    <dgm:cxn modelId="{4E97E225-31BB-4F5C-A1AB-F71D2EA0729E}" type="presOf" srcId="{2E86B1F8-5CAE-4FA0-9395-F5F2D32AD9E3}" destId="{96C44190-DAA2-4D7E-B512-80147C246C53}" srcOrd="0" destOrd="0" presId="urn:microsoft.com/office/officeart/2005/8/layout/radial1"/>
    <dgm:cxn modelId="{61628DE4-75C4-44D1-A76E-CA27B2A30FC7}" type="presOf" srcId="{C7354606-86AA-4C36-981A-5E946158D777}" destId="{144ED850-144A-4CE7-9596-8A13E68A89DE}" srcOrd="1" destOrd="0" presId="urn:microsoft.com/office/officeart/2005/8/layout/radial1"/>
    <dgm:cxn modelId="{12FDA754-9714-4FAC-A48E-524485D2FB9F}" srcId="{3E59615C-1CEC-40AE-A1CB-95BE7E61EA6F}" destId="{AEA841F9-0249-45C8-9805-7844D3940B03}" srcOrd="0" destOrd="0" parTransId="{86682279-5417-4706-9EDA-A05CE296AD34}" sibTransId="{F44628B9-6265-4D02-B3B0-9F2D81CA6FE6}"/>
    <dgm:cxn modelId="{5B90E090-EEDD-474C-B901-D770D1C8DB8B}" type="presOf" srcId="{5C50F9B1-3628-45FB-94FB-47AB1F0CB297}" destId="{166E68A3-2EA8-4DF1-8CF7-BD4B8DE63205}" srcOrd="0" destOrd="0" presId="urn:microsoft.com/office/officeart/2005/8/layout/radial1"/>
    <dgm:cxn modelId="{2C055BC6-9053-4EA5-9363-1ACCA50CBF1F}" type="presParOf" srcId="{44DAFAFF-FF7E-4E62-9A48-BF86986E066B}" destId="{0BD4F870-21F5-4286-AD37-62C19F4F5189}" srcOrd="0" destOrd="0" presId="urn:microsoft.com/office/officeart/2005/8/layout/radial1"/>
    <dgm:cxn modelId="{5345D0E7-9042-4810-B850-3F78BECF5A5D}" type="presParOf" srcId="{44DAFAFF-FF7E-4E62-9A48-BF86986E066B}" destId="{D89BBD14-1C9A-4849-B512-7924E76CEDC2}" srcOrd="1" destOrd="0" presId="urn:microsoft.com/office/officeart/2005/8/layout/radial1"/>
    <dgm:cxn modelId="{009F2CA9-C1ED-49E4-BFCB-5E9526C08831}" type="presParOf" srcId="{D89BBD14-1C9A-4849-B512-7924E76CEDC2}" destId="{730AD408-0DDE-447F-8145-1D1226F77CB8}" srcOrd="0" destOrd="0" presId="urn:microsoft.com/office/officeart/2005/8/layout/radial1"/>
    <dgm:cxn modelId="{951B0144-BD60-4D20-9874-797A99910444}" type="presParOf" srcId="{44DAFAFF-FF7E-4E62-9A48-BF86986E066B}" destId="{3E5A267F-A2E4-4796-8F18-15EDBB0C5713}" srcOrd="2" destOrd="0" presId="urn:microsoft.com/office/officeart/2005/8/layout/radial1"/>
    <dgm:cxn modelId="{8A59836B-2C34-44C3-A69E-1573B063B84C}" type="presParOf" srcId="{44DAFAFF-FF7E-4E62-9A48-BF86986E066B}" destId="{96C44190-DAA2-4D7E-B512-80147C246C53}" srcOrd="3" destOrd="0" presId="urn:microsoft.com/office/officeart/2005/8/layout/radial1"/>
    <dgm:cxn modelId="{A9CB9F26-04CA-437E-9CFB-82DB34CD468C}" type="presParOf" srcId="{96C44190-DAA2-4D7E-B512-80147C246C53}" destId="{813E193A-636A-42C5-A6D8-176B2305214A}" srcOrd="0" destOrd="0" presId="urn:microsoft.com/office/officeart/2005/8/layout/radial1"/>
    <dgm:cxn modelId="{8B682113-9EC0-4E2B-B0D9-56525EC768A9}" type="presParOf" srcId="{44DAFAFF-FF7E-4E62-9A48-BF86986E066B}" destId="{2792657E-FCD1-4E54-BDA5-C2472302ECD6}" srcOrd="4" destOrd="0" presId="urn:microsoft.com/office/officeart/2005/8/layout/radial1"/>
    <dgm:cxn modelId="{D35A61DD-EFA6-488C-A8BB-B6E5816D62B0}" type="presParOf" srcId="{44DAFAFF-FF7E-4E62-9A48-BF86986E066B}" destId="{DE8F1AF8-E49F-49EF-B732-EE04DE7E5D37}" srcOrd="5" destOrd="0" presId="urn:microsoft.com/office/officeart/2005/8/layout/radial1"/>
    <dgm:cxn modelId="{AA5108E3-1C6A-4CDD-9A82-0F4FE39EF859}" type="presParOf" srcId="{DE8F1AF8-E49F-49EF-B732-EE04DE7E5D37}" destId="{E31FAB36-652B-4887-B17E-E389E5B091F4}" srcOrd="0" destOrd="0" presId="urn:microsoft.com/office/officeart/2005/8/layout/radial1"/>
    <dgm:cxn modelId="{03AC64B1-1345-4C16-B253-73EC969D3F55}" type="presParOf" srcId="{44DAFAFF-FF7E-4E62-9A48-BF86986E066B}" destId="{C9B3B875-FA1A-4B35-82FD-81C03ECDA877}" srcOrd="6" destOrd="0" presId="urn:microsoft.com/office/officeart/2005/8/layout/radial1"/>
    <dgm:cxn modelId="{CD5CA79C-D679-49F3-AEBA-7808CD6E20ED}" type="presParOf" srcId="{44DAFAFF-FF7E-4E62-9A48-BF86986E066B}" destId="{327F6130-F973-482A-8076-F30C578D5C10}" srcOrd="7" destOrd="0" presId="urn:microsoft.com/office/officeart/2005/8/layout/radial1"/>
    <dgm:cxn modelId="{1A98221E-ABE7-4F9D-9149-B1ABE23208CF}" type="presParOf" srcId="{327F6130-F973-482A-8076-F30C578D5C10}" destId="{144ED850-144A-4CE7-9596-8A13E68A89DE}" srcOrd="0" destOrd="0" presId="urn:microsoft.com/office/officeart/2005/8/layout/radial1"/>
    <dgm:cxn modelId="{6E9AD404-9161-47AC-9FF8-16DB47665054}" type="presParOf" srcId="{44DAFAFF-FF7E-4E62-9A48-BF86986E066B}" destId="{E922E1D8-4D43-484C-90B7-1B75416660AF}" srcOrd="8" destOrd="0" presId="urn:microsoft.com/office/officeart/2005/8/layout/radial1"/>
    <dgm:cxn modelId="{1968E8D6-52F4-471C-808B-497DB1087339}" type="presParOf" srcId="{44DAFAFF-FF7E-4E62-9A48-BF86986E066B}" destId="{166E68A3-2EA8-4DF1-8CF7-BD4B8DE63205}" srcOrd="9" destOrd="0" presId="urn:microsoft.com/office/officeart/2005/8/layout/radial1"/>
    <dgm:cxn modelId="{160B922F-33E2-4DDF-BDA1-27B31FD4CE80}" type="presParOf" srcId="{166E68A3-2EA8-4DF1-8CF7-BD4B8DE63205}" destId="{664670EF-6341-4B7E-9851-A1864D53A686}" srcOrd="0" destOrd="0" presId="urn:microsoft.com/office/officeart/2005/8/layout/radial1"/>
    <dgm:cxn modelId="{44D6A580-C3B6-4389-AC5D-C40C097304A1}" type="presParOf" srcId="{44DAFAFF-FF7E-4E62-9A48-BF86986E066B}" destId="{AAA0C92E-2F66-483E-B67C-D5C8723D0B5C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F64DE67-4E7D-4B84-9D7C-51D84BED684C}" type="doc">
      <dgm:prSet loTypeId="urn:microsoft.com/office/officeart/2005/8/layout/vProcess5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59024992-ED44-46DB-9D0A-D407EB3922FA}">
      <dgm:prSet phldrT="[Texto]"/>
      <dgm:spPr/>
      <dgm:t>
        <a:bodyPr/>
        <a:lstStyle/>
        <a:p>
          <a:pPr algn="just"/>
          <a:r>
            <a:rPr lang="es-ES" u="none" dirty="0" smtClean="0"/>
            <a:t>Se está iniciando trabajo de una Comisión de Expertos en revisión de toda normativa de construcción (Blue Book) Junio de 2011. Foros consultivos, sector privado y público.</a:t>
          </a:r>
          <a:endParaRPr lang="es-ES" u="none" dirty="0"/>
        </a:p>
      </dgm:t>
    </dgm:pt>
    <dgm:pt modelId="{2DA68109-67C5-4329-95A6-5A0A8DEBB225}" type="parTrans" cxnId="{D8FEA87A-9689-47CF-857D-E0FA22F38106}">
      <dgm:prSet/>
      <dgm:spPr/>
      <dgm:t>
        <a:bodyPr/>
        <a:lstStyle/>
        <a:p>
          <a:endParaRPr lang="es-ES"/>
        </a:p>
      </dgm:t>
    </dgm:pt>
    <dgm:pt modelId="{FEACA53D-BE80-41E6-8299-95976EFA2D86}" type="sibTrans" cxnId="{D8FEA87A-9689-47CF-857D-E0FA22F38106}">
      <dgm:prSet/>
      <dgm:spPr/>
      <dgm:t>
        <a:bodyPr/>
        <a:lstStyle/>
        <a:p>
          <a:endParaRPr lang="es-ES"/>
        </a:p>
      </dgm:t>
    </dgm:pt>
    <dgm:pt modelId="{A5733476-4A0A-4157-9D81-E69F24E9077D}">
      <dgm:prSet phldrT="[Texto]"/>
      <dgm:spPr/>
      <dgm:t>
        <a:bodyPr/>
        <a:lstStyle/>
        <a:p>
          <a:r>
            <a:rPr lang="es-ES" dirty="0" smtClean="0"/>
            <a:t>Propuesta de CACIA para la Mejora del Registro  y  Control  de la Inocuidad de Alimentos, en estudio por </a:t>
          </a:r>
          <a:r>
            <a:rPr lang="es-ES" dirty="0" err="1" smtClean="0"/>
            <a:t>M.Salud</a:t>
          </a:r>
          <a:r>
            <a:rPr lang="es-ES" dirty="0" smtClean="0"/>
            <a:t>.</a:t>
          </a:r>
          <a:endParaRPr lang="es-ES" dirty="0"/>
        </a:p>
      </dgm:t>
    </dgm:pt>
    <dgm:pt modelId="{B03EB997-80C7-43A3-BEBD-C94AE1842E92}" type="parTrans" cxnId="{BE1EBDC5-749F-4959-B51C-FFE70FCFEF71}">
      <dgm:prSet/>
      <dgm:spPr/>
      <dgm:t>
        <a:bodyPr/>
        <a:lstStyle/>
        <a:p>
          <a:endParaRPr lang="es-ES"/>
        </a:p>
      </dgm:t>
    </dgm:pt>
    <dgm:pt modelId="{669EF12D-AD43-417A-87F4-0043682CF1CE}" type="sibTrans" cxnId="{BE1EBDC5-749F-4959-B51C-FFE70FCFEF71}">
      <dgm:prSet/>
      <dgm:spPr/>
      <dgm:t>
        <a:bodyPr/>
        <a:lstStyle/>
        <a:p>
          <a:endParaRPr lang="es-ES"/>
        </a:p>
      </dgm:t>
    </dgm:pt>
    <dgm:pt modelId="{ADA7E290-58AD-4DAE-A63D-DF142EC83BF3}">
      <dgm:prSet phldrT="[Texto]"/>
      <dgm:spPr/>
      <dgm:t>
        <a:bodyPr/>
        <a:lstStyle/>
        <a:p>
          <a:pPr algn="just"/>
          <a:r>
            <a:rPr lang="es-ES" dirty="0" smtClean="0"/>
            <a:t>Seguimiento con sectores productivos. Información trimestral a partir de Marzo, 2011. </a:t>
          </a:r>
          <a:endParaRPr lang="es-ES" dirty="0"/>
        </a:p>
      </dgm:t>
    </dgm:pt>
    <dgm:pt modelId="{0CCA73CD-58EC-48C3-B928-BB9F45EC0F3D}" type="parTrans" cxnId="{4F44B79B-A066-4114-8029-4E68A194FB41}">
      <dgm:prSet/>
      <dgm:spPr/>
      <dgm:t>
        <a:bodyPr/>
        <a:lstStyle/>
        <a:p>
          <a:endParaRPr lang="es-ES"/>
        </a:p>
      </dgm:t>
    </dgm:pt>
    <dgm:pt modelId="{0A692774-F74D-49D3-8834-C6CB22B7740F}" type="sibTrans" cxnId="{4F44B79B-A066-4114-8029-4E68A194FB41}">
      <dgm:prSet/>
      <dgm:spPr/>
      <dgm:t>
        <a:bodyPr/>
        <a:lstStyle/>
        <a:p>
          <a:endParaRPr lang="es-ES"/>
        </a:p>
      </dgm:t>
    </dgm:pt>
    <dgm:pt modelId="{C2A47370-2AC4-42F7-B7CA-91ADC041D963}" type="pres">
      <dgm:prSet presAssocID="{2F64DE67-4E7D-4B84-9D7C-51D84BED684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2DDB4445-7339-4E56-8002-7D3A477B846A}" type="pres">
      <dgm:prSet presAssocID="{2F64DE67-4E7D-4B84-9D7C-51D84BED684C}" presName="dummyMaxCanvas" presStyleCnt="0">
        <dgm:presLayoutVars/>
      </dgm:prSet>
      <dgm:spPr/>
    </dgm:pt>
    <dgm:pt modelId="{D2F43CB4-584F-455E-9D37-79ABCF362805}" type="pres">
      <dgm:prSet presAssocID="{2F64DE67-4E7D-4B84-9D7C-51D84BED684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84572D-A440-4227-BD1A-90ACB73AA927}" type="pres">
      <dgm:prSet presAssocID="{2F64DE67-4E7D-4B84-9D7C-51D84BED684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D9CA14D-5FFF-400C-83DE-F6855885D06B}" type="pres">
      <dgm:prSet presAssocID="{2F64DE67-4E7D-4B84-9D7C-51D84BED684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69DB15D-EB32-4CEE-A6A4-82229F4BAD91}" type="pres">
      <dgm:prSet presAssocID="{2F64DE67-4E7D-4B84-9D7C-51D84BED684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FD2D77A-103C-4E5F-AF8E-A6E371267077}" type="pres">
      <dgm:prSet presAssocID="{2F64DE67-4E7D-4B84-9D7C-51D84BED684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A2AFE93-AA82-4268-A705-FEC19FA3B2D9}" type="pres">
      <dgm:prSet presAssocID="{2F64DE67-4E7D-4B84-9D7C-51D84BED684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C92355D-778D-439A-B6E1-8337235CBC85}" type="pres">
      <dgm:prSet presAssocID="{2F64DE67-4E7D-4B84-9D7C-51D84BED684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B17278C-B2D7-45B0-9B56-409146E9C3AA}" type="pres">
      <dgm:prSet presAssocID="{2F64DE67-4E7D-4B84-9D7C-51D84BED684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ADAC781-4ECE-4639-898D-279EE9AD6841}" type="presOf" srcId="{669EF12D-AD43-417A-87F4-0043682CF1CE}" destId="{2FD2D77A-103C-4E5F-AF8E-A6E371267077}" srcOrd="0" destOrd="0" presId="urn:microsoft.com/office/officeart/2005/8/layout/vProcess5"/>
    <dgm:cxn modelId="{BE1EBDC5-749F-4959-B51C-FFE70FCFEF71}" srcId="{2F64DE67-4E7D-4B84-9D7C-51D84BED684C}" destId="{A5733476-4A0A-4157-9D81-E69F24E9077D}" srcOrd="1" destOrd="0" parTransId="{B03EB997-80C7-43A3-BEBD-C94AE1842E92}" sibTransId="{669EF12D-AD43-417A-87F4-0043682CF1CE}"/>
    <dgm:cxn modelId="{F53B6128-BAD4-4C47-8D40-A274A7C20EEC}" type="presOf" srcId="{59024992-ED44-46DB-9D0A-D407EB3922FA}" destId="{D2F43CB4-584F-455E-9D37-79ABCF362805}" srcOrd="0" destOrd="0" presId="urn:microsoft.com/office/officeart/2005/8/layout/vProcess5"/>
    <dgm:cxn modelId="{B610F3C4-5658-43C4-8D04-E1D28E71A474}" type="presOf" srcId="{59024992-ED44-46DB-9D0A-D407EB3922FA}" destId="{AA2AFE93-AA82-4268-A705-FEC19FA3B2D9}" srcOrd="1" destOrd="0" presId="urn:microsoft.com/office/officeart/2005/8/layout/vProcess5"/>
    <dgm:cxn modelId="{D8FEA87A-9689-47CF-857D-E0FA22F38106}" srcId="{2F64DE67-4E7D-4B84-9D7C-51D84BED684C}" destId="{59024992-ED44-46DB-9D0A-D407EB3922FA}" srcOrd="0" destOrd="0" parTransId="{2DA68109-67C5-4329-95A6-5A0A8DEBB225}" sibTransId="{FEACA53D-BE80-41E6-8299-95976EFA2D86}"/>
    <dgm:cxn modelId="{1F060880-A576-4530-9166-52089DFA981E}" type="presOf" srcId="{ADA7E290-58AD-4DAE-A63D-DF142EC83BF3}" destId="{3B17278C-B2D7-45B0-9B56-409146E9C3AA}" srcOrd="1" destOrd="0" presId="urn:microsoft.com/office/officeart/2005/8/layout/vProcess5"/>
    <dgm:cxn modelId="{0ABE12A0-AF84-43F8-88CA-A57861268858}" type="presOf" srcId="{A5733476-4A0A-4157-9D81-E69F24E9077D}" destId="{1484572D-A440-4227-BD1A-90ACB73AA927}" srcOrd="0" destOrd="0" presId="urn:microsoft.com/office/officeart/2005/8/layout/vProcess5"/>
    <dgm:cxn modelId="{45080FEF-C762-4966-9886-DD3E0C820569}" type="presOf" srcId="{ADA7E290-58AD-4DAE-A63D-DF142EC83BF3}" destId="{5D9CA14D-5FFF-400C-83DE-F6855885D06B}" srcOrd="0" destOrd="0" presId="urn:microsoft.com/office/officeart/2005/8/layout/vProcess5"/>
    <dgm:cxn modelId="{3559AB4C-E77D-40FE-82EA-8922D3E63158}" type="presOf" srcId="{FEACA53D-BE80-41E6-8299-95976EFA2D86}" destId="{269DB15D-EB32-4CEE-A6A4-82229F4BAD91}" srcOrd="0" destOrd="0" presId="urn:microsoft.com/office/officeart/2005/8/layout/vProcess5"/>
    <dgm:cxn modelId="{5A135FBC-3932-42DA-BD92-A20B057C5EB4}" type="presOf" srcId="{A5733476-4A0A-4157-9D81-E69F24E9077D}" destId="{2C92355D-778D-439A-B6E1-8337235CBC85}" srcOrd="1" destOrd="0" presId="urn:microsoft.com/office/officeart/2005/8/layout/vProcess5"/>
    <dgm:cxn modelId="{14E599B4-B369-45FE-BDBE-9ACBC21BAC44}" type="presOf" srcId="{2F64DE67-4E7D-4B84-9D7C-51D84BED684C}" destId="{C2A47370-2AC4-42F7-B7CA-91ADC041D963}" srcOrd="0" destOrd="0" presId="urn:microsoft.com/office/officeart/2005/8/layout/vProcess5"/>
    <dgm:cxn modelId="{4F44B79B-A066-4114-8029-4E68A194FB41}" srcId="{2F64DE67-4E7D-4B84-9D7C-51D84BED684C}" destId="{ADA7E290-58AD-4DAE-A63D-DF142EC83BF3}" srcOrd="2" destOrd="0" parTransId="{0CCA73CD-58EC-48C3-B928-BB9F45EC0F3D}" sibTransId="{0A692774-F74D-49D3-8834-C6CB22B7740F}"/>
    <dgm:cxn modelId="{3346B056-FF86-4424-A48A-9ACD9731CABE}" type="presParOf" srcId="{C2A47370-2AC4-42F7-B7CA-91ADC041D963}" destId="{2DDB4445-7339-4E56-8002-7D3A477B846A}" srcOrd="0" destOrd="0" presId="urn:microsoft.com/office/officeart/2005/8/layout/vProcess5"/>
    <dgm:cxn modelId="{8C90152A-DE09-40EB-9D67-D760F90385F1}" type="presParOf" srcId="{C2A47370-2AC4-42F7-B7CA-91ADC041D963}" destId="{D2F43CB4-584F-455E-9D37-79ABCF362805}" srcOrd="1" destOrd="0" presId="urn:microsoft.com/office/officeart/2005/8/layout/vProcess5"/>
    <dgm:cxn modelId="{ED960F9A-0E41-4890-8E00-5A3A2E127C68}" type="presParOf" srcId="{C2A47370-2AC4-42F7-B7CA-91ADC041D963}" destId="{1484572D-A440-4227-BD1A-90ACB73AA927}" srcOrd="2" destOrd="0" presId="urn:microsoft.com/office/officeart/2005/8/layout/vProcess5"/>
    <dgm:cxn modelId="{442C7CCA-393D-476B-8395-9F7A0472D804}" type="presParOf" srcId="{C2A47370-2AC4-42F7-B7CA-91ADC041D963}" destId="{5D9CA14D-5FFF-400C-83DE-F6855885D06B}" srcOrd="3" destOrd="0" presId="urn:microsoft.com/office/officeart/2005/8/layout/vProcess5"/>
    <dgm:cxn modelId="{800F3FB7-E1CA-4E71-994C-D2F894B9CA17}" type="presParOf" srcId="{C2A47370-2AC4-42F7-B7CA-91ADC041D963}" destId="{269DB15D-EB32-4CEE-A6A4-82229F4BAD91}" srcOrd="4" destOrd="0" presId="urn:microsoft.com/office/officeart/2005/8/layout/vProcess5"/>
    <dgm:cxn modelId="{C192A70B-ED48-45D9-89F8-9E6D082A3C17}" type="presParOf" srcId="{C2A47370-2AC4-42F7-B7CA-91ADC041D963}" destId="{2FD2D77A-103C-4E5F-AF8E-A6E371267077}" srcOrd="5" destOrd="0" presId="urn:microsoft.com/office/officeart/2005/8/layout/vProcess5"/>
    <dgm:cxn modelId="{55CA0770-AFC1-4C54-959A-4D55D5495CEE}" type="presParOf" srcId="{C2A47370-2AC4-42F7-B7CA-91ADC041D963}" destId="{AA2AFE93-AA82-4268-A705-FEC19FA3B2D9}" srcOrd="6" destOrd="0" presId="urn:microsoft.com/office/officeart/2005/8/layout/vProcess5"/>
    <dgm:cxn modelId="{DE709537-7C6A-478B-84B9-CDF85154ADA1}" type="presParOf" srcId="{C2A47370-2AC4-42F7-B7CA-91ADC041D963}" destId="{2C92355D-778D-439A-B6E1-8337235CBC85}" srcOrd="7" destOrd="0" presId="urn:microsoft.com/office/officeart/2005/8/layout/vProcess5"/>
    <dgm:cxn modelId="{3DA8BA31-5DF7-40E2-96D8-6DECCE735F5D}" type="presParOf" srcId="{C2A47370-2AC4-42F7-B7CA-91ADC041D963}" destId="{3B17278C-B2D7-45B0-9B56-409146E9C3A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7F752B-FA6A-4DD5-BF57-BED9187432D6}" type="doc">
      <dgm:prSet loTypeId="urn:microsoft.com/office/officeart/2005/8/layout/vList5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2B6A65B1-D596-4530-826B-7760CAEB1B12}">
      <dgm:prSet phldrT="[Texto]" custT="1"/>
      <dgm:spPr/>
      <dgm:t>
        <a:bodyPr/>
        <a:lstStyle/>
        <a:p>
          <a:r>
            <a:rPr lang="es-ES" sz="3200" dirty="0" smtClean="0"/>
            <a:t>¿Qué es?</a:t>
          </a:r>
          <a:endParaRPr lang="es-ES" sz="3200" dirty="0"/>
        </a:p>
      </dgm:t>
    </dgm:pt>
    <dgm:pt modelId="{8667E70F-FA5B-453C-AEEF-8BF0AC20E0F0}" type="parTrans" cxnId="{FDDEE793-D046-4626-9039-695B5F7E2B97}">
      <dgm:prSet/>
      <dgm:spPr/>
      <dgm:t>
        <a:bodyPr/>
        <a:lstStyle/>
        <a:p>
          <a:endParaRPr lang="es-ES"/>
        </a:p>
      </dgm:t>
    </dgm:pt>
    <dgm:pt modelId="{DCC46338-7217-4673-9F7E-998942DE3847}" type="sibTrans" cxnId="{FDDEE793-D046-4626-9039-695B5F7E2B97}">
      <dgm:prSet/>
      <dgm:spPr/>
      <dgm:t>
        <a:bodyPr/>
        <a:lstStyle/>
        <a:p>
          <a:endParaRPr lang="es-ES"/>
        </a:p>
      </dgm:t>
    </dgm:pt>
    <dgm:pt modelId="{0D7F22EA-251A-4DD0-B530-21E3C8DE06CA}">
      <dgm:prSet phldrT="[Texto]" custT="1"/>
      <dgm:spPr/>
      <dgm:t>
        <a:bodyPr/>
        <a:lstStyle/>
        <a:p>
          <a:pPr algn="just"/>
          <a:r>
            <a:rPr kumimoji="0" lang="es-CR" sz="2000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Sistema digital que permite realizar consultas sobre los trámites de permisos, licencias y autorizaciones</a:t>
          </a:r>
          <a:r>
            <a:rPr kumimoji="0" lang="es-MX" sz="2000" b="0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. (Mandato por Ley 7472 y Directriz Presidencial 002-10)</a:t>
          </a:r>
          <a:endParaRPr lang="es-ES" sz="2000" dirty="0">
            <a:latin typeface="Arial" pitchFamily="34" charset="0"/>
            <a:cs typeface="Arial" pitchFamily="34" charset="0"/>
          </a:endParaRPr>
        </a:p>
      </dgm:t>
    </dgm:pt>
    <dgm:pt modelId="{208D0652-AEF8-4847-AF1E-DA13FD492DD8}" type="parTrans" cxnId="{4F9A7B32-C30A-4307-A7AD-FCDDEE90F19C}">
      <dgm:prSet/>
      <dgm:spPr/>
      <dgm:t>
        <a:bodyPr/>
        <a:lstStyle/>
        <a:p>
          <a:endParaRPr lang="es-ES"/>
        </a:p>
      </dgm:t>
    </dgm:pt>
    <dgm:pt modelId="{5817D1D9-D179-4E1D-A71C-B6F0C7D4BD9F}" type="sibTrans" cxnId="{4F9A7B32-C30A-4307-A7AD-FCDDEE90F19C}">
      <dgm:prSet/>
      <dgm:spPr/>
      <dgm:t>
        <a:bodyPr/>
        <a:lstStyle/>
        <a:p>
          <a:endParaRPr lang="es-ES"/>
        </a:p>
      </dgm:t>
    </dgm:pt>
    <dgm:pt modelId="{776F8ADE-A9F9-4DF1-8D93-D2A7C56B1380}">
      <dgm:prSet phldrT="[Texto]" custT="1"/>
      <dgm:spPr/>
      <dgm:t>
        <a:bodyPr/>
        <a:lstStyle/>
        <a:p>
          <a:r>
            <a:rPr lang="es-ES" sz="3200" dirty="0" smtClean="0"/>
            <a:t>¿Qué contiene?</a:t>
          </a:r>
          <a:endParaRPr lang="es-ES" sz="3200" dirty="0"/>
        </a:p>
      </dgm:t>
    </dgm:pt>
    <dgm:pt modelId="{F2996F3F-B45E-40DE-944A-A558008C6B27}" type="parTrans" cxnId="{92450903-57BB-4D99-9243-297751B4D45B}">
      <dgm:prSet/>
      <dgm:spPr/>
      <dgm:t>
        <a:bodyPr/>
        <a:lstStyle/>
        <a:p>
          <a:endParaRPr lang="es-ES"/>
        </a:p>
      </dgm:t>
    </dgm:pt>
    <dgm:pt modelId="{E9F4EF0A-07EF-4765-BC38-9E6BF9F13EBA}" type="sibTrans" cxnId="{92450903-57BB-4D99-9243-297751B4D45B}">
      <dgm:prSet/>
      <dgm:spPr/>
      <dgm:t>
        <a:bodyPr/>
        <a:lstStyle/>
        <a:p>
          <a:endParaRPr lang="es-ES"/>
        </a:p>
      </dgm:t>
    </dgm:pt>
    <dgm:pt modelId="{895D1FF4-F914-4671-B15C-DF6D9831F776}">
      <dgm:prSet phldrT="[Texto]" custT="1"/>
      <dgm:spPr/>
      <dgm:t>
        <a:bodyPr/>
        <a:lstStyle/>
        <a:p>
          <a:pPr algn="just" rtl="0"/>
          <a:r>
            <a:rPr lang="es-ES_tradnl" sz="20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Información básica de cada trámite: requisitos, plazos de resolución, fundamento legal, costos, horario de atención y funcionario contacto, entre otros. </a:t>
          </a:r>
          <a:endParaRPr lang="es-ES" sz="2000" dirty="0">
            <a:latin typeface="Arial" pitchFamily="34" charset="0"/>
            <a:cs typeface="Arial" pitchFamily="34" charset="0"/>
          </a:endParaRPr>
        </a:p>
      </dgm:t>
    </dgm:pt>
    <dgm:pt modelId="{63CFF36C-0283-4EC7-A9A6-511171FD1EAC}" type="parTrans" cxnId="{9C8C4C5D-D608-45A8-8629-18B4530071BA}">
      <dgm:prSet/>
      <dgm:spPr/>
      <dgm:t>
        <a:bodyPr/>
        <a:lstStyle/>
        <a:p>
          <a:endParaRPr lang="es-ES"/>
        </a:p>
      </dgm:t>
    </dgm:pt>
    <dgm:pt modelId="{F3894FB3-7608-4609-ACE9-4711F9092B5D}" type="sibTrans" cxnId="{9C8C4C5D-D608-45A8-8629-18B4530071BA}">
      <dgm:prSet/>
      <dgm:spPr/>
      <dgm:t>
        <a:bodyPr/>
        <a:lstStyle/>
        <a:p>
          <a:endParaRPr lang="es-ES"/>
        </a:p>
      </dgm:t>
    </dgm:pt>
    <dgm:pt modelId="{9799FE5F-70F4-4242-92A7-89F1135E435B}" type="pres">
      <dgm:prSet presAssocID="{107F752B-FA6A-4DD5-BF57-BED9187432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1FCD583-C848-4893-8375-1A1DC83D11B1}" type="pres">
      <dgm:prSet presAssocID="{2B6A65B1-D596-4530-826B-7760CAEB1B12}" presName="linNode" presStyleCnt="0"/>
      <dgm:spPr/>
      <dgm:t>
        <a:bodyPr/>
        <a:lstStyle/>
        <a:p>
          <a:endParaRPr lang="es-ES"/>
        </a:p>
      </dgm:t>
    </dgm:pt>
    <dgm:pt modelId="{140F804F-0A2E-4B9E-804C-FB1CE3A15B10}" type="pres">
      <dgm:prSet presAssocID="{2B6A65B1-D596-4530-826B-7760CAEB1B1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BD9936-D7D9-4671-B142-9CF3D2DE3777}" type="pres">
      <dgm:prSet presAssocID="{2B6A65B1-D596-4530-826B-7760CAEB1B12}" presName="descendantText" presStyleLbl="alignAccFollowNode1" presStyleIdx="0" presStyleCnt="2" custScaleX="105172" custScaleY="103183" custLinFactNeighborX="-195" custLinFactNeighborY="10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2BCB1E5-E67A-44DD-8037-E810016B0F55}" type="pres">
      <dgm:prSet presAssocID="{DCC46338-7217-4673-9F7E-998942DE3847}" presName="sp" presStyleCnt="0"/>
      <dgm:spPr/>
      <dgm:t>
        <a:bodyPr/>
        <a:lstStyle/>
        <a:p>
          <a:endParaRPr lang="es-ES"/>
        </a:p>
      </dgm:t>
    </dgm:pt>
    <dgm:pt modelId="{BC97493F-4129-4612-A6F3-729BD34BA6FC}" type="pres">
      <dgm:prSet presAssocID="{776F8ADE-A9F9-4DF1-8D93-D2A7C56B1380}" presName="linNode" presStyleCnt="0"/>
      <dgm:spPr/>
      <dgm:t>
        <a:bodyPr/>
        <a:lstStyle/>
        <a:p>
          <a:endParaRPr lang="es-ES"/>
        </a:p>
      </dgm:t>
    </dgm:pt>
    <dgm:pt modelId="{5DF25904-BC97-430A-953B-A7BBB1D9DE8D}" type="pres">
      <dgm:prSet presAssocID="{776F8ADE-A9F9-4DF1-8D93-D2A7C56B1380}" presName="parentText" presStyleLbl="node1" presStyleIdx="1" presStyleCnt="2" custLinFactNeighborY="-110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247FF7-D5B2-4D9E-8A00-18A5281C9CE9}" type="pres">
      <dgm:prSet presAssocID="{776F8ADE-A9F9-4DF1-8D93-D2A7C56B1380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13BD46A-5EC9-4AE8-96EE-9F4B61DFF43F}" type="presOf" srcId="{776F8ADE-A9F9-4DF1-8D93-D2A7C56B1380}" destId="{5DF25904-BC97-430A-953B-A7BBB1D9DE8D}" srcOrd="0" destOrd="0" presId="urn:microsoft.com/office/officeart/2005/8/layout/vList5"/>
    <dgm:cxn modelId="{4F9A7B32-C30A-4307-A7AD-FCDDEE90F19C}" srcId="{2B6A65B1-D596-4530-826B-7760CAEB1B12}" destId="{0D7F22EA-251A-4DD0-B530-21E3C8DE06CA}" srcOrd="0" destOrd="0" parTransId="{208D0652-AEF8-4847-AF1E-DA13FD492DD8}" sibTransId="{5817D1D9-D179-4E1D-A71C-B6F0C7D4BD9F}"/>
    <dgm:cxn modelId="{FDDEE793-D046-4626-9039-695B5F7E2B97}" srcId="{107F752B-FA6A-4DD5-BF57-BED9187432D6}" destId="{2B6A65B1-D596-4530-826B-7760CAEB1B12}" srcOrd="0" destOrd="0" parTransId="{8667E70F-FA5B-453C-AEEF-8BF0AC20E0F0}" sibTransId="{DCC46338-7217-4673-9F7E-998942DE3847}"/>
    <dgm:cxn modelId="{905EAFE5-8ACA-43C6-96C2-5C5ABA92045E}" type="presOf" srcId="{0D7F22EA-251A-4DD0-B530-21E3C8DE06CA}" destId="{C3BD9936-D7D9-4671-B142-9CF3D2DE3777}" srcOrd="0" destOrd="0" presId="urn:microsoft.com/office/officeart/2005/8/layout/vList5"/>
    <dgm:cxn modelId="{2894EBD1-4663-478C-9B0B-C6B780694A24}" type="presOf" srcId="{107F752B-FA6A-4DD5-BF57-BED9187432D6}" destId="{9799FE5F-70F4-4242-92A7-89F1135E435B}" srcOrd="0" destOrd="0" presId="urn:microsoft.com/office/officeart/2005/8/layout/vList5"/>
    <dgm:cxn modelId="{92450903-57BB-4D99-9243-297751B4D45B}" srcId="{107F752B-FA6A-4DD5-BF57-BED9187432D6}" destId="{776F8ADE-A9F9-4DF1-8D93-D2A7C56B1380}" srcOrd="1" destOrd="0" parTransId="{F2996F3F-B45E-40DE-944A-A558008C6B27}" sibTransId="{E9F4EF0A-07EF-4765-BC38-9E6BF9F13EBA}"/>
    <dgm:cxn modelId="{8056B86E-497B-4A9F-A9C8-A6C2E3AB8572}" type="presOf" srcId="{895D1FF4-F914-4671-B15C-DF6D9831F776}" destId="{6E247FF7-D5B2-4D9E-8A00-18A5281C9CE9}" srcOrd="0" destOrd="0" presId="urn:microsoft.com/office/officeart/2005/8/layout/vList5"/>
    <dgm:cxn modelId="{9C8C4C5D-D608-45A8-8629-18B4530071BA}" srcId="{776F8ADE-A9F9-4DF1-8D93-D2A7C56B1380}" destId="{895D1FF4-F914-4671-B15C-DF6D9831F776}" srcOrd="0" destOrd="0" parTransId="{63CFF36C-0283-4EC7-A9A6-511171FD1EAC}" sibTransId="{F3894FB3-7608-4609-ACE9-4711F9092B5D}"/>
    <dgm:cxn modelId="{639024DF-E631-453F-A583-C560B74A5A40}" type="presOf" srcId="{2B6A65B1-D596-4530-826B-7760CAEB1B12}" destId="{140F804F-0A2E-4B9E-804C-FB1CE3A15B10}" srcOrd="0" destOrd="0" presId="urn:microsoft.com/office/officeart/2005/8/layout/vList5"/>
    <dgm:cxn modelId="{8F10B051-A259-4350-A50F-BD4532C1ED0B}" type="presParOf" srcId="{9799FE5F-70F4-4242-92A7-89F1135E435B}" destId="{41FCD583-C848-4893-8375-1A1DC83D11B1}" srcOrd="0" destOrd="0" presId="urn:microsoft.com/office/officeart/2005/8/layout/vList5"/>
    <dgm:cxn modelId="{A81BE5A9-664D-47A5-A8DC-BED3D6F3FF59}" type="presParOf" srcId="{41FCD583-C848-4893-8375-1A1DC83D11B1}" destId="{140F804F-0A2E-4B9E-804C-FB1CE3A15B10}" srcOrd="0" destOrd="0" presId="urn:microsoft.com/office/officeart/2005/8/layout/vList5"/>
    <dgm:cxn modelId="{A00B07A9-D158-48A3-B846-F47081111490}" type="presParOf" srcId="{41FCD583-C848-4893-8375-1A1DC83D11B1}" destId="{C3BD9936-D7D9-4671-B142-9CF3D2DE3777}" srcOrd="1" destOrd="0" presId="urn:microsoft.com/office/officeart/2005/8/layout/vList5"/>
    <dgm:cxn modelId="{8BAFB268-764A-411B-9D81-CC7A46389DD9}" type="presParOf" srcId="{9799FE5F-70F4-4242-92A7-89F1135E435B}" destId="{52BCB1E5-E67A-44DD-8037-E810016B0F55}" srcOrd="1" destOrd="0" presId="urn:microsoft.com/office/officeart/2005/8/layout/vList5"/>
    <dgm:cxn modelId="{4332C482-EBD2-448E-9756-D8ED9A933F05}" type="presParOf" srcId="{9799FE5F-70F4-4242-92A7-89F1135E435B}" destId="{BC97493F-4129-4612-A6F3-729BD34BA6FC}" srcOrd="2" destOrd="0" presId="urn:microsoft.com/office/officeart/2005/8/layout/vList5"/>
    <dgm:cxn modelId="{61CCE7A8-1EC3-416D-A753-0068DD74E075}" type="presParOf" srcId="{BC97493F-4129-4612-A6F3-729BD34BA6FC}" destId="{5DF25904-BC97-430A-953B-A7BBB1D9DE8D}" srcOrd="0" destOrd="0" presId="urn:microsoft.com/office/officeart/2005/8/layout/vList5"/>
    <dgm:cxn modelId="{FC609FBF-5FB7-4AFA-81D5-465CD5EE6BC1}" type="presParOf" srcId="{BC97493F-4129-4612-A6F3-729BD34BA6FC}" destId="{6E247FF7-D5B2-4D9E-8A00-18A5281C9CE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40F8C9-31D3-4A17-885D-E949449DD56E}" type="doc">
      <dgm:prSet loTypeId="urn:microsoft.com/office/officeart/2005/8/layout/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D0ED4DF8-61DE-475F-9F51-2D70C1EEED5C}">
      <dgm:prSet phldrT="[Texto]" custT="1"/>
      <dgm:spPr/>
      <dgm:t>
        <a:bodyPr/>
        <a:lstStyle/>
        <a:p>
          <a:r>
            <a:rPr lang="es-ES" sz="3200" dirty="0" smtClean="0"/>
            <a:t>Para el Ciudadano</a:t>
          </a:r>
          <a:endParaRPr lang="es-ES" sz="3200" dirty="0"/>
        </a:p>
      </dgm:t>
    </dgm:pt>
    <dgm:pt modelId="{EDF8C969-986B-41FE-AECE-41C7A3B4E451}" type="parTrans" cxnId="{8CA094EC-66CD-48BC-A2F7-AE179FD2B088}">
      <dgm:prSet/>
      <dgm:spPr/>
      <dgm:t>
        <a:bodyPr/>
        <a:lstStyle/>
        <a:p>
          <a:endParaRPr lang="es-ES"/>
        </a:p>
      </dgm:t>
    </dgm:pt>
    <dgm:pt modelId="{7D41E963-1D5C-4C0D-981D-367129877CEA}" type="sibTrans" cxnId="{8CA094EC-66CD-48BC-A2F7-AE179FD2B088}">
      <dgm:prSet/>
      <dgm:spPr/>
      <dgm:t>
        <a:bodyPr/>
        <a:lstStyle/>
        <a:p>
          <a:endParaRPr lang="es-ES"/>
        </a:p>
      </dgm:t>
    </dgm:pt>
    <dgm:pt modelId="{8609A0B4-EAE7-48AC-8DA4-8B27167CD76E}">
      <dgm:prSet phldrT="[Texto]" custT="1"/>
      <dgm:spPr/>
      <dgm:t>
        <a:bodyPr/>
        <a:lstStyle/>
        <a:p>
          <a:pPr algn="just">
            <a:spcBef>
              <a:spcPts val="600"/>
            </a:spcBef>
            <a:spcAft>
              <a:spcPts val="600"/>
            </a:spcAft>
          </a:pPr>
          <a:r>
            <a:rPr lang="es-CR" sz="24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Acceso a información estandarizada que integra catálogos institucionales en un solo sitio web</a:t>
          </a:r>
          <a:r>
            <a:rPr lang="es-CR" sz="24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: </a:t>
          </a:r>
          <a:r>
            <a:rPr lang="es-CR" sz="2400" dirty="0" smtClean="0">
              <a:latin typeface="Arial" pitchFamily="34" charset="0"/>
              <a:cs typeface="Arial" pitchFamily="34" charset="0"/>
            </a:rPr>
            <a:t>http://www.tramites.go.cr/</a:t>
          </a:r>
          <a:endParaRPr lang="es-CR" sz="2000" b="1" dirty="0" smtClean="0">
            <a:latin typeface="Arial" pitchFamily="34" charset="0"/>
            <a:ea typeface="Times New Roman" pitchFamily="18" charset="0"/>
            <a:cs typeface="Arial" pitchFamily="34" charset="0"/>
          </a:endParaRPr>
        </a:p>
      </dgm:t>
    </dgm:pt>
    <dgm:pt modelId="{65BBA069-6239-48E0-AAB2-C735493AFD98}" type="parTrans" cxnId="{E234990F-A6B1-4FE7-8F9F-1A7BA782CFE9}">
      <dgm:prSet/>
      <dgm:spPr/>
      <dgm:t>
        <a:bodyPr/>
        <a:lstStyle/>
        <a:p>
          <a:endParaRPr lang="es-ES"/>
        </a:p>
      </dgm:t>
    </dgm:pt>
    <dgm:pt modelId="{E6A5AFA0-317A-43B8-BE58-136C563ED5F6}" type="sibTrans" cxnId="{E234990F-A6B1-4FE7-8F9F-1A7BA782CFE9}">
      <dgm:prSet/>
      <dgm:spPr/>
      <dgm:t>
        <a:bodyPr/>
        <a:lstStyle/>
        <a:p>
          <a:endParaRPr lang="es-ES"/>
        </a:p>
      </dgm:t>
    </dgm:pt>
    <dgm:pt modelId="{8D42FBF0-3563-49BD-BDEE-3E7534EB9763}">
      <dgm:prSet phldrT="[Texto]" custT="1"/>
      <dgm:spPr/>
      <dgm:t>
        <a:bodyPr/>
        <a:lstStyle/>
        <a:p>
          <a:pPr algn="just">
            <a:spcBef>
              <a:spcPts val="600"/>
            </a:spcBef>
            <a:spcAft>
              <a:spcPts val="600"/>
            </a:spcAft>
          </a:pPr>
          <a:r>
            <a:rPr lang="es-CR" sz="24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Calificación de los trámites.</a:t>
          </a:r>
        </a:p>
      </dgm:t>
    </dgm:pt>
    <dgm:pt modelId="{C4B420E9-8C82-4B70-8B2A-3C55764C23D9}" type="parTrans" cxnId="{9F1228AD-88BD-4FA5-A8A4-77700BF48F30}">
      <dgm:prSet/>
      <dgm:spPr/>
      <dgm:t>
        <a:bodyPr/>
        <a:lstStyle/>
        <a:p>
          <a:endParaRPr lang="es-ES"/>
        </a:p>
      </dgm:t>
    </dgm:pt>
    <dgm:pt modelId="{8ABF6EA9-8486-4AE7-80C8-D16DB7E5AC9E}" type="sibTrans" cxnId="{9F1228AD-88BD-4FA5-A8A4-77700BF48F30}">
      <dgm:prSet/>
      <dgm:spPr/>
      <dgm:t>
        <a:bodyPr/>
        <a:lstStyle/>
        <a:p>
          <a:endParaRPr lang="es-ES"/>
        </a:p>
      </dgm:t>
    </dgm:pt>
    <dgm:pt modelId="{087E4FE3-ECA3-4E19-B8E3-5882A9E433E0}">
      <dgm:prSet phldrT="[Texto]" custT="1"/>
      <dgm:spPr/>
      <dgm:t>
        <a:bodyPr/>
        <a:lstStyle/>
        <a:p>
          <a:pPr algn="just">
            <a:spcBef>
              <a:spcPts val="600"/>
            </a:spcBef>
            <a:spcAft>
              <a:spcPts val="600"/>
            </a:spcAft>
          </a:pPr>
          <a:r>
            <a:rPr lang="es-CR" sz="24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Reglas claras y seguridad jurídica. </a:t>
          </a:r>
        </a:p>
      </dgm:t>
    </dgm:pt>
    <dgm:pt modelId="{42F4D696-C9DC-452E-8381-6FB09FE579F0}" type="parTrans" cxnId="{1EC1F316-3E73-4032-BB55-E0B04139EAB0}">
      <dgm:prSet/>
      <dgm:spPr/>
      <dgm:t>
        <a:bodyPr/>
        <a:lstStyle/>
        <a:p>
          <a:endParaRPr lang="es-CR"/>
        </a:p>
      </dgm:t>
    </dgm:pt>
    <dgm:pt modelId="{39B725D0-EB53-4153-B8BA-F998BF73D02F}" type="sibTrans" cxnId="{1EC1F316-3E73-4032-BB55-E0B04139EAB0}">
      <dgm:prSet/>
      <dgm:spPr/>
      <dgm:t>
        <a:bodyPr/>
        <a:lstStyle/>
        <a:p>
          <a:endParaRPr lang="es-CR"/>
        </a:p>
      </dgm:t>
    </dgm:pt>
    <dgm:pt modelId="{4C40EB3D-3752-453E-A8D8-91A5303C6B44}">
      <dgm:prSet phldrT="[Texto]" custT="1"/>
      <dgm:spPr/>
      <dgm:t>
        <a:bodyPr/>
        <a:lstStyle/>
        <a:p>
          <a:pPr algn="just">
            <a:spcBef>
              <a:spcPts val="600"/>
            </a:spcBef>
            <a:spcAft>
              <a:spcPts val="600"/>
            </a:spcAft>
          </a:pPr>
          <a:r>
            <a:rPr lang="es-CR" sz="24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Ahorro de tiempo y costo para adquirir formularios y requisitos.</a:t>
          </a:r>
        </a:p>
      </dgm:t>
    </dgm:pt>
    <dgm:pt modelId="{C4A34172-E976-45C3-9EB9-940E5C163B48}" type="parTrans" cxnId="{35D73D9D-2FF1-424D-8CAB-5052195C61CC}">
      <dgm:prSet/>
      <dgm:spPr/>
      <dgm:t>
        <a:bodyPr/>
        <a:lstStyle/>
        <a:p>
          <a:endParaRPr lang="es-CR"/>
        </a:p>
      </dgm:t>
    </dgm:pt>
    <dgm:pt modelId="{70AC71F2-4168-48CE-AA0F-4E336959CD7E}" type="sibTrans" cxnId="{35D73D9D-2FF1-424D-8CAB-5052195C61CC}">
      <dgm:prSet/>
      <dgm:spPr/>
      <dgm:t>
        <a:bodyPr/>
        <a:lstStyle/>
        <a:p>
          <a:endParaRPr lang="es-CR"/>
        </a:p>
      </dgm:t>
    </dgm:pt>
    <dgm:pt modelId="{48002E7A-C379-4349-966D-702A0F09515E}">
      <dgm:prSet phldrT="[Texto]" custT="1"/>
      <dgm:spPr/>
      <dgm:t>
        <a:bodyPr/>
        <a:lstStyle/>
        <a:p>
          <a:pPr algn="just">
            <a:spcBef>
              <a:spcPts val="600"/>
            </a:spcBef>
            <a:spcAft>
              <a:spcPts val="600"/>
            </a:spcAft>
          </a:pPr>
          <a:r>
            <a:rPr lang="es-CR" sz="24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Control ciudadano de la </a:t>
          </a:r>
          <a:r>
            <a:rPr lang="es-CR" sz="2400" dirty="0" err="1" smtClean="0">
              <a:latin typeface="Arial" pitchFamily="34" charset="0"/>
              <a:ea typeface="Times New Roman" pitchFamily="18" charset="0"/>
              <a:cs typeface="Arial" pitchFamily="34" charset="0"/>
            </a:rPr>
            <a:t>tramitología</a:t>
          </a:r>
          <a:r>
            <a:rPr lang="es-CR" sz="24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 pública.</a:t>
          </a:r>
        </a:p>
      </dgm:t>
    </dgm:pt>
    <dgm:pt modelId="{4B946181-F7FF-490E-A6B4-21857BAE204B}" type="parTrans" cxnId="{31C6DDC5-BA16-4A13-AB8E-64952541ACCA}">
      <dgm:prSet/>
      <dgm:spPr/>
      <dgm:t>
        <a:bodyPr/>
        <a:lstStyle/>
        <a:p>
          <a:endParaRPr lang="es-CR"/>
        </a:p>
      </dgm:t>
    </dgm:pt>
    <dgm:pt modelId="{D34486DE-A16E-4556-9880-5DF6451F0A3B}" type="sibTrans" cxnId="{31C6DDC5-BA16-4A13-AB8E-64952541ACCA}">
      <dgm:prSet/>
      <dgm:spPr/>
      <dgm:t>
        <a:bodyPr/>
        <a:lstStyle/>
        <a:p>
          <a:endParaRPr lang="es-CR"/>
        </a:p>
      </dgm:t>
    </dgm:pt>
    <dgm:pt modelId="{1CE1D564-4BB9-4E7A-8F10-6D2BC52B5F30}">
      <dgm:prSet phldrT="[Texto]" custT="1"/>
      <dgm:spPr/>
      <dgm:t>
        <a:bodyPr/>
        <a:lstStyle/>
        <a:p>
          <a:pPr algn="just">
            <a:spcBef>
              <a:spcPct val="0"/>
            </a:spcBef>
            <a:spcAft>
              <a:spcPct val="15000"/>
            </a:spcAft>
          </a:pPr>
          <a:endParaRPr lang="es-CR" sz="2000" b="1" dirty="0" smtClean="0">
            <a:solidFill>
              <a:schemeClr val="accent1">
                <a:lumMod val="50000"/>
              </a:schemeClr>
            </a:solidFill>
            <a:latin typeface="Perpetua" pitchFamily="18" charset="0"/>
            <a:ea typeface="Times New Roman" pitchFamily="18" charset="0"/>
            <a:cs typeface="Arial" pitchFamily="34" charset="0"/>
          </a:endParaRPr>
        </a:p>
      </dgm:t>
    </dgm:pt>
    <dgm:pt modelId="{A2699A16-8D23-4297-84F9-F363B01BEB5A}" type="parTrans" cxnId="{1765C711-D165-49A2-B732-747F7C9EA53F}">
      <dgm:prSet/>
      <dgm:spPr/>
      <dgm:t>
        <a:bodyPr/>
        <a:lstStyle/>
        <a:p>
          <a:endParaRPr lang="es-CR"/>
        </a:p>
      </dgm:t>
    </dgm:pt>
    <dgm:pt modelId="{1A15AA61-3080-479E-9B4B-6BE06B90ADD4}" type="sibTrans" cxnId="{1765C711-D165-49A2-B732-747F7C9EA53F}">
      <dgm:prSet/>
      <dgm:spPr/>
      <dgm:t>
        <a:bodyPr/>
        <a:lstStyle/>
        <a:p>
          <a:endParaRPr lang="es-CR"/>
        </a:p>
      </dgm:t>
    </dgm:pt>
    <dgm:pt modelId="{2D14F855-C0D0-46BF-ABD4-CBC43A96F033}">
      <dgm:prSet phldrT="[Texto]" custT="1"/>
      <dgm:spPr/>
      <dgm:t>
        <a:bodyPr/>
        <a:lstStyle/>
        <a:p>
          <a:pPr algn="just">
            <a:spcBef>
              <a:spcPts val="600"/>
            </a:spcBef>
            <a:spcAft>
              <a:spcPts val="600"/>
            </a:spcAft>
          </a:pPr>
          <a:endParaRPr lang="es-CR" sz="800" b="1" dirty="0" smtClean="0">
            <a:solidFill>
              <a:schemeClr val="accent1">
                <a:lumMod val="50000"/>
              </a:schemeClr>
            </a:solidFill>
            <a:latin typeface="Arial" pitchFamily="34" charset="0"/>
            <a:ea typeface="Times New Roman" pitchFamily="18" charset="0"/>
            <a:cs typeface="Arial" pitchFamily="34" charset="0"/>
          </a:endParaRPr>
        </a:p>
      </dgm:t>
    </dgm:pt>
    <dgm:pt modelId="{EACF4CC0-97BB-4D50-95D8-08807F33E447}" type="parTrans" cxnId="{6680AAA2-9D66-4DBC-8EBD-FDE99C33903A}">
      <dgm:prSet/>
      <dgm:spPr/>
      <dgm:t>
        <a:bodyPr/>
        <a:lstStyle/>
        <a:p>
          <a:endParaRPr lang="es-CR"/>
        </a:p>
      </dgm:t>
    </dgm:pt>
    <dgm:pt modelId="{E09A01B8-D3B2-4A6E-9B36-47A5B550BC55}" type="sibTrans" cxnId="{6680AAA2-9D66-4DBC-8EBD-FDE99C33903A}">
      <dgm:prSet/>
      <dgm:spPr/>
      <dgm:t>
        <a:bodyPr/>
        <a:lstStyle/>
        <a:p>
          <a:endParaRPr lang="es-CR"/>
        </a:p>
      </dgm:t>
    </dgm:pt>
    <dgm:pt modelId="{CA98B3C3-53FD-400C-AE23-31C19EEEC104}">
      <dgm:prSet phldrT="[Texto]" custT="1"/>
      <dgm:spPr/>
      <dgm:t>
        <a:bodyPr/>
        <a:lstStyle/>
        <a:p>
          <a:pPr algn="just">
            <a:spcBef>
              <a:spcPts val="600"/>
            </a:spcBef>
            <a:spcAft>
              <a:spcPts val="600"/>
            </a:spcAft>
          </a:pPr>
          <a:endParaRPr lang="es-CR" sz="800" dirty="0" smtClean="0">
            <a:latin typeface="Arial" pitchFamily="34" charset="0"/>
            <a:ea typeface="Times New Roman" pitchFamily="18" charset="0"/>
            <a:cs typeface="Arial" pitchFamily="34" charset="0"/>
          </a:endParaRPr>
        </a:p>
      </dgm:t>
    </dgm:pt>
    <dgm:pt modelId="{DD7E4AC5-25D2-434D-9AFA-DA75C369E995}" type="parTrans" cxnId="{E414F9C5-5C73-451B-8509-0C555205F393}">
      <dgm:prSet/>
      <dgm:spPr/>
      <dgm:t>
        <a:bodyPr/>
        <a:lstStyle/>
        <a:p>
          <a:endParaRPr lang="es-CR"/>
        </a:p>
      </dgm:t>
    </dgm:pt>
    <dgm:pt modelId="{F7D63452-3078-42A2-8BCE-0007B1D2CFB3}" type="sibTrans" cxnId="{E414F9C5-5C73-451B-8509-0C555205F393}">
      <dgm:prSet/>
      <dgm:spPr/>
      <dgm:t>
        <a:bodyPr/>
        <a:lstStyle/>
        <a:p>
          <a:endParaRPr lang="es-CR"/>
        </a:p>
      </dgm:t>
    </dgm:pt>
    <dgm:pt modelId="{27368292-1B43-4C96-AFB3-24A54297CC54}">
      <dgm:prSet phldrT="[Texto]" custT="1"/>
      <dgm:spPr/>
      <dgm:t>
        <a:bodyPr/>
        <a:lstStyle/>
        <a:p>
          <a:pPr algn="just">
            <a:spcBef>
              <a:spcPts val="600"/>
            </a:spcBef>
            <a:spcAft>
              <a:spcPts val="600"/>
            </a:spcAft>
          </a:pPr>
          <a:endParaRPr lang="es-CR" sz="800" dirty="0" smtClean="0">
            <a:latin typeface="Arial" pitchFamily="34" charset="0"/>
            <a:ea typeface="Times New Roman" pitchFamily="18" charset="0"/>
            <a:cs typeface="Arial" pitchFamily="34" charset="0"/>
          </a:endParaRPr>
        </a:p>
      </dgm:t>
    </dgm:pt>
    <dgm:pt modelId="{364061C6-696D-4E8D-8E8F-71EA29BFF523}" type="parTrans" cxnId="{B347CD8F-EFB5-4041-98D4-7F0333A3C058}">
      <dgm:prSet/>
      <dgm:spPr/>
      <dgm:t>
        <a:bodyPr/>
        <a:lstStyle/>
        <a:p>
          <a:endParaRPr lang="es-CR"/>
        </a:p>
      </dgm:t>
    </dgm:pt>
    <dgm:pt modelId="{7D2F7BAF-DE77-48DC-AACF-6D11BC6D3E59}" type="sibTrans" cxnId="{B347CD8F-EFB5-4041-98D4-7F0333A3C058}">
      <dgm:prSet/>
      <dgm:spPr/>
      <dgm:t>
        <a:bodyPr/>
        <a:lstStyle/>
        <a:p>
          <a:endParaRPr lang="es-CR"/>
        </a:p>
      </dgm:t>
    </dgm:pt>
    <dgm:pt modelId="{54413715-5F6E-4F37-A59E-040D8030D5E9}">
      <dgm:prSet phldrT="[Texto]" custT="1"/>
      <dgm:spPr/>
      <dgm:t>
        <a:bodyPr/>
        <a:lstStyle/>
        <a:p>
          <a:pPr algn="just">
            <a:spcBef>
              <a:spcPts val="600"/>
            </a:spcBef>
            <a:spcAft>
              <a:spcPts val="600"/>
            </a:spcAft>
          </a:pPr>
          <a:endParaRPr lang="es-CR" sz="800" dirty="0" smtClean="0">
            <a:latin typeface="Arial" pitchFamily="34" charset="0"/>
            <a:ea typeface="Times New Roman" pitchFamily="18" charset="0"/>
            <a:cs typeface="Arial" pitchFamily="34" charset="0"/>
          </a:endParaRPr>
        </a:p>
      </dgm:t>
    </dgm:pt>
    <dgm:pt modelId="{BC5A2EE2-B6CD-442B-9FB0-B65D979AFFC3}" type="parTrans" cxnId="{D28B47B6-81B0-495B-8708-4ED92FE8D3B2}">
      <dgm:prSet/>
      <dgm:spPr/>
      <dgm:t>
        <a:bodyPr/>
        <a:lstStyle/>
        <a:p>
          <a:endParaRPr lang="es-CR"/>
        </a:p>
      </dgm:t>
    </dgm:pt>
    <dgm:pt modelId="{56C4FB71-8403-4E51-B8C0-B39DC6FB327E}" type="sibTrans" cxnId="{D28B47B6-81B0-495B-8708-4ED92FE8D3B2}">
      <dgm:prSet/>
      <dgm:spPr/>
      <dgm:t>
        <a:bodyPr/>
        <a:lstStyle/>
        <a:p>
          <a:endParaRPr lang="es-CR"/>
        </a:p>
      </dgm:t>
    </dgm:pt>
    <dgm:pt modelId="{F7765522-7B07-4046-ACA0-4D538CA6EFCF}" type="pres">
      <dgm:prSet presAssocID="{C740F8C9-31D3-4A17-885D-E949449DD56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D479EB2-6B83-4CA0-9253-625910477258}" type="pres">
      <dgm:prSet presAssocID="{D0ED4DF8-61DE-475F-9F51-2D70C1EEED5C}" presName="parentLin" presStyleCnt="0"/>
      <dgm:spPr/>
      <dgm:t>
        <a:bodyPr/>
        <a:lstStyle/>
        <a:p>
          <a:endParaRPr lang="es-ES"/>
        </a:p>
      </dgm:t>
    </dgm:pt>
    <dgm:pt modelId="{FE07B38F-EA5A-4FC3-A535-32733094FC18}" type="pres">
      <dgm:prSet presAssocID="{D0ED4DF8-61DE-475F-9F51-2D70C1EEED5C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D5E9684B-85BA-4DE4-8B19-D67E5E98BAE9}" type="pres">
      <dgm:prSet presAssocID="{D0ED4DF8-61DE-475F-9F51-2D70C1EEED5C}" presName="parentText" presStyleLbl="node1" presStyleIdx="0" presStyleCnt="1" custScaleY="539838" custLinFactNeighborX="-60092" custLinFactNeighborY="5689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4CD9E8-C1DD-4A12-A907-291E68B3A271}" type="pres">
      <dgm:prSet presAssocID="{D0ED4DF8-61DE-475F-9F51-2D70C1EEED5C}" presName="negativeSpace" presStyleCnt="0"/>
      <dgm:spPr/>
      <dgm:t>
        <a:bodyPr/>
        <a:lstStyle/>
        <a:p>
          <a:endParaRPr lang="es-ES"/>
        </a:p>
      </dgm:t>
    </dgm:pt>
    <dgm:pt modelId="{851F4D6F-5728-4E03-8F05-EF49DD0EF187}" type="pres">
      <dgm:prSet presAssocID="{D0ED4DF8-61DE-475F-9F51-2D70C1EEED5C}" presName="childText" presStyleLbl="conFgAcc1" presStyleIdx="0" presStyleCnt="1" custScaleX="100748" custScaleY="120762" custLinFactY="2788" custLinFactNeighborX="-1004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CAB98C4-15A0-4F89-9BCA-C77B88DE88A5}" type="presOf" srcId="{D0ED4DF8-61DE-475F-9F51-2D70C1EEED5C}" destId="{D5E9684B-85BA-4DE4-8B19-D67E5E98BAE9}" srcOrd="1" destOrd="0" presId="urn:microsoft.com/office/officeart/2005/8/layout/list1"/>
    <dgm:cxn modelId="{D263871F-DD85-4B1F-84C9-3D3FD84873FB}" type="presOf" srcId="{8609A0B4-EAE7-48AC-8DA4-8B27167CD76E}" destId="{851F4D6F-5728-4E03-8F05-EF49DD0EF187}" srcOrd="0" destOrd="1" presId="urn:microsoft.com/office/officeart/2005/8/layout/list1"/>
    <dgm:cxn modelId="{ED0FD489-83ED-45C6-AA97-4EA064B2D40A}" type="presOf" srcId="{48002E7A-C379-4349-966D-702A0F09515E}" destId="{851F4D6F-5728-4E03-8F05-EF49DD0EF187}" srcOrd="0" destOrd="9" presId="urn:microsoft.com/office/officeart/2005/8/layout/list1"/>
    <dgm:cxn modelId="{E86977E1-02C5-4C67-811C-608C776CC11E}" type="presOf" srcId="{8D42FBF0-3563-49BD-BDEE-3E7534EB9763}" destId="{851F4D6F-5728-4E03-8F05-EF49DD0EF187}" srcOrd="0" destOrd="7" presId="urn:microsoft.com/office/officeart/2005/8/layout/list1"/>
    <dgm:cxn modelId="{1EC1F316-3E73-4032-BB55-E0B04139EAB0}" srcId="{D0ED4DF8-61DE-475F-9F51-2D70C1EEED5C}" destId="{087E4FE3-ECA3-4E19-B8E3-5882A9E433E0}" srcOrd="5" destOrd="0" parTransId="{42F4D696-C9DC-452E-8381-6FB09FE579F0}" sibTransId="{39B725D0-EB53-4153-B8BA-F998BF73D02F}"/>
    <dgm:cxn modelId="{2E060EAE-4DD5-4A0C-98C1-320FA50AE52A}" type="presOf" srcId="{CA98B3C3-53FD-400C-AE23-31C19EEEC104}" destId="{851F4D6F-5728-4E03-8F05-EF49DD0EF187}" srcOrd="0" destOrd="4" presId="urn:microsoft.com/office/officeart/2005/8/layout/list1"/>
    <dgm:cxn modelId="{1765C711-D165-49A2-B732-747F7C9EA53F}" srcId="{D0ED4DF8-61DE-475F-9F51-2D70C1EEED5C}" destId="{1CE1D564-4BB9-4E7A-8F10-6D2BC52B5F30}" srcOrd="0" destOrd="0" parTransId="{A2699A16-8D23-4297-84F9-F363B01BEB5A}" sibTransId="{1A15AA61-3080-479E-9B4B-6BE06B90ADD4}"/>
    <dgm:cxn modelId="{E414F9C5-5C73-451B-8509-0C555205F393}" srcId="{D0ED4DF8-61DE-475F-9F51-2D70C1EEED5C}" destId="{CA98B3C3-53FD-400C-AE23-31C19EEEC104}" srcOrd="4" destOrd="0" parTransId="{DD7E4AC5-25D2-434D-9AFA-DA75C369E995}" sibTransId="{F7D63452-3078-42A2-8BCE-0007B1D2CFB3}"/>
    <dgm:cxn modelId="{5458E80F-3844-435A-B299-8A5F51DAF4E6}" type="presOf" srcId="{4C40EB3D-3752-453E-A8D8-91A5303C6B44}" destId="{851F4D6F-5728-4E03-8F05-EF49DD0EF187}" srcOrd="0" destOrd="3" presId="urn:microsoft.com/office/officeart/2005/8/layout/list1"/>
    <dgm:cxn modelId="{6680AAA2-9D66-4DBC-8EBD-FDE99C33903A}" srcId="{D0ED4DF8-61DE-475F-9F51-2D70C1EEED5C}" destId="{2D14F855-C0D0-46BF-ABD4-CBC43A96F033}" srcOrd="2" destOrd="0" parTransId="{EACF4CC0-97BB-4D50-95D8-08807F33E447}" sibTransId="{E09A01B8-D3B2-4A6E-9B36-47A5B550BC55}"/>
    <dgm:cxn modelId="{EA8E39CA-82D9-43E1-BBA8-E41AD62D974C}" type="presOf" srcId="{1CE1D564-4BB9-4E7A-8F10-6D2BC52B5F30}" destId="{851F4D6F-5728-4E03-8F05-EF49DD0EF187}" srcOrd="0" destOrd="0" presId="urn:microsoft.com/office/officeart/2005/8/layout/list1"/>
    <dgm:cxn modelId="{B347CD8F-EFB5-4041-98D4-7F0333A3C058}" srcId="{D0ED4DF8-61DE-475F-9F51-2D70C1EEED5C}" destId="{27368292-1B43-4C96-AFB3-24A54297CC54}" srcOrd="6" destOrd="0" parTransId="{364061C6-696D-4E8D-8E8F-71EA29BFF523}" sibTransId="{7D2F7BAF-DE77-48DC-AACF-6D11BC6D3E59}"/>
    <dgm:cxn modelId="{93138F7E-BA0A-40E6-AE71-56BCD501D3C3}" type="presOf" srcId="{27368292-1B43-4C96-AFB3-24A54297CC54}" destId="{851F4D6F-5728-4E03-8F05-EF49DD0EF187}" srcOrd="0" destOrd="6" presId="urn:microsoft.com/office/officeart/2005/8/layout/list1"/>
    <dgm:cxn modelId="{E234990F-A6B1-4FE7-8F9F-1A7BA782CFE9}" srcId="{D0ED4DF8-61DE-475F-9F51-2D70C1EEED5C}" destId="{8609A0B4-EAE7-48AC-8DA4-8B27167CD76E}" srcOrd="1" destOrd="0" parTransId="{65BBA069-6239-48E0-AAB2-C735493AFD98}" sibTransId="{E6A5AFA0-317A-43B8-BE58-136C563ED5F6}"/>
    <dgm:cxn modelId="{736A973C-941F-47E8-9741-0FEDB7C393C7}" type="presOf" srcId="{54413715-5F6E-4F37-A59E-040D8030D5E9}" destId="{851F4D6F-5728-4E03-8F05-EF49DD0EF187}" srcOrd="0" destOrd="8" presId="urn:microsoft.com/office/officeart/2005/8/layout/list1"/>
    <dgm:cxn modelId="{D28B47B6-81B0-495B-8708-4ED92FE8D3B2}" srcId="{D0ED4DF8-61DE-475F-9F51-2D70C1EEED5C}" destId="{54413715-5F6E-4F37-A59E-040D8030D5E9}" srcOrd="8" destOrd="0" parTransId="{BC5A2EE2-B6CD-442B-9FB0-B65D979AFFC3}" sibTransId="{56C4FB71-8403-4E51-B8C0-B39DC6FB327E}"/>
    <dgm:cxn modelId="{7F12DA2D-D398-4D72-BFD4-661151C48675}" type="presOf" srcId="{2D14F855-C0D0-46BF-ABD4-CBC43A96F033}" destId="{851F4D6F-5728-4E03-8F05-EF49DD0EF187}" srcOrd="0" destOrd="2" presId="urn:microsoft.com/office/officeart/2005/8/layout/list1"/>
    <dgm:cxn modelId="{8CA094EC-66CD-48BC-A2F7-AE179FD2B088}" srcId="{C740F8C9-31D3-4A17-885D-E949449DD56E}" destId="{D0ED4DF8-61DE-475F-9F51-2D70C1EEED5C}" srcOrd="0" destOrd="0" parTransId="{EDF8C969-986B-41FE-AECE-41C7A3B4E451}" sibTransId="{7D41E963-1D5C-4C0D-981D-367129877CEA}"/>
    <dgm:cxn modelId="{31C6DDC5-BA16-4A13-AB8E-64952541ACCA}" srcId="{D0ED4DF8-61DE-475F-9F51-2D70C1EEED5C}" destId="{48002E7A-C379-4349-966D-702A0F09515E}" srcOrd="9" destOrd="0" parTransId="{4B946181-F7FF-490E-A6B4-21857BAE204B}" sibTransId="{D34486DE-A16E-4556-9880-5DF6451F0A3B}"/>
    <dgm:cxn modelId="{35D73D9D-2FF1-424D-8CAB-5052195C61CC}" srcId="{D0ED4DF8-61DE-475F-9F51-2D70C1EEED5C}" destId="{4C40EB3D-3752-453E-A8D8-91A5303C6B44}" srcOrd="3" destOrd="0" parTransId="{C4A34172-E976-45C3-9EB9-940E5C163B48}" sibTransId="{70AC71F2-4168-48CE-AA0F-4E336959CD7E}"/>
    <dgm:cxn modelId="{9570F802-029F-4DE2-B23D-2B8FC36530B9}" type="presOf" srcId="{D0ED4DF8-61DE-475F-9F51-2D70C1EEED5C}" destId="{FE07B38F-EA5A-4FC3-A535-32733094FC18}" srcOrd="0" destOrd="0" presId="urn:microsoft.com/office/officeart/2005/8/layout/list1"/>
    <dgm:cxn modelId="{4325D7A6-1FA8-4188-AA1D-6BB45099FE73}" type="presOf" srcId="{087E4FE3-ECA3-4E19-B8E3-5882A9E433E0}" destId="{851F4D6F-5728-4E03-8F05-EF49DD0EF187}" srcOrd="0" destOrd="5" presId="urn:microsoft.com/office/officeart/2005/8/layout/list1"/>
    <dgm:cxn modelId="{FEA18195-1B31-4B12-A330-F78D0D4A56C6}" type="presOf" srcId="{C740F8C9-31D3-4A17-885D-E949449DD56E}" destId="{F7765522-7B07-4046-ACA0-4D538CA6EFCF}" srcOrd="0" destOrd="0" presId="urn:microsoft.com/office/officeart/2005/8/layout/list1"/>
    <dgm:cxn modelId="{9F1228AD-88BD-4FA5-A8A4-77700BF48F30}" srcId="{D0ED4DF8-61DE-475F-9F51-2D70C1EEED5C}" destId="{8D42FBF0-3563-49BD-BDEE-3E7534EB9763}" srcOrd="7" destOrd="0" parTransId="{C4B420E9-8C82-4B70-8B2A-3C55764C23D9}" sibTransId="{8ABF6EA9-8486-4AE7-80C8-D16DB7E5AC9E}"/>
    <dgm:cxn modelId="{266EE09A-D871-4B28-92FF-900FD0D9E9A5}" type="presParOf" srcId="{F7765522-7B07-4046-ACA0-4D538CA6EFCF}" destId="{BD479EB2-6B83-4CA0-9253-625910477258}" srcOrd="0" destOrd="0" presId="urn:microsoft.com/office/officeart/2005/8/layout/list1"/>
    <dgm:cxn modelId="{A800E9B0-13C3-45B3-9E8A-35CE90FBB355}" type="presParOf" srcId="{BD479EB2-6B83-4CA0-9253-625910477258}" destId="{FE07B38F-EA5A-4FC3-A535-32733094FC18}" srcOrd="0" destOrd="0" presId="urn:microsoft.com/office/officeart/2005/8/layout/list1"/>
    <dgm:cxn modelId="{E92A1EA7-0EB3-4651-9C80-B96C546002CB}" type="presParOf" srcId="{BD479EB2-6B83-4CA0-9253-625910477258}" destId="{D5E9684B-85BA-4DE4-8B19-D67E5E98BAE9}" srcOrd="1" destOrd="0" presId="urn:microsoft.com/office/officeart/2005/8/layout/list1"/>
    <dgm:cxn modelId="{E1A241E8-9274-45D3-BFF0-5A1E09B8CD8C}" type="presParOf" srcId="{F7765522-7B07-4046-ACA0-4D538CA6EFCF}" destId="{584CD9E8-C1DD-4A12-A907-291E68B3A271}" srcOrd="1" destOrd="0" presId="urn:microsoft.com/office/officeart/2005/8/layout/list1"/>
    <dgm:cxn modelId="{894DE380-99F1-416F-AA87-324C04311580}" type="presParOf" srcId="{F7765522-7B07-4046-ACA0-4D538CA6EFCF}" destId="{851F4D6F-5728-4E03-8F05-EF49DD0EF187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40F8C9-31D3-4A17-885D-E949449DD56E}" type="doc">
      <dgm:prSet loTypeId="urn:microsoft.com/office/officeart/2005/8/layout/list1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D0ED4DF8-61DE-475F-9F51-2D70C1EEED5C}">
      <dgm:prSet phldrT="[Texto]" custT="1"/>
      <dgm:spPr/>
      <dgm:t>
        <a:bodyPr/>
        <a:lstStyle/>
        <a:p>
          <a:r>
            <a:rPr lang="es-ES" sz="3200" dirty="0" smtClean="0"/>
            <a:t>Para las instituciones</a:t>
          </a:r>
          <a:endParaRPr lang="es-ES" sz="3200" dirty="0"/>
        </a:p>
      </dgm:t>
    </dgm:pt>
    <dgm:pt modelId="{EDF8C969-986B-41FE-AECE-41C7A3B4E451}" type="parTrans" cxnId="{8CA094EC-66CD-48BC-A2F7-AE179FD2B088}">
      <dgm:prSet/>
      <dgm:spPr/>
      <dgm:t>
        <a:bodyPr/>
        <a:lstStyle/>
        <a:p>
          <a:endParaRPr lang="es-ES"/>
        </a:p>
      </dgm:t>
    </dgm:pt>
    <dgm:pt modelId="{7D41E963-1D5C-4C0D-981D-367129877CEA}" type="sibTrans" cxnId="{8CA094EC-66CD-48BC-A2F7-AE179FD2B088}">
      <dgm:prSet/>
      <dgm:spPr/>
      <dgm:t>
        <a:bodyPr/>
        <a:lstStyle/>
        <a:p>
          <a:endParaRPr lang="es-ES"/>
        </a:p>
      </dgm:t>
    </dgm:pt>
    <dgm:pt modelId="{6BF70FAF-7775-42A8-BC8D-5D2F842FC6B6}">
      <dgm:prSet phldrT="[Texto]" custT="1"/>
      <dgm:spPr/>
      <dgm:t>
        <a:bodyPr/>
        <a:lstStyle/>
        <a:p>
          <a:pPr algn="just">
            <a:lnSpc>
              <a:spcPts val="2640"/>
            </a:lnSpc>
            <a:spcBef>
              <a:spcPts val="1200"/>
            </a:spcBef>
            <a:spcAft>
              <a:spcPts val="600"/>
            </a:spcAft>
          </a:pPr>
          <a:r>
            <a:rPr lang="es-CR" sz="2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Plataforma tecnológica permite divulgar sus trámites sin incurrir en costos de desarrollo.</a:t>
          </a:r>
        </a:p>
      </dgm:t>
    </dgm:pt>
    <dgm:pt modelId="{BBC8DA60-5267-4048-9B94-56D19F56BE14}" type="parTrans" cxnId="{2965EC24-A19D-4F5C-BADC-477F0E8F6724}">
      <dgm:prSet/>
      <dgm:spPr/>
      <dgm:t>
        <a:bodyPr/>
        <a:lstStyle/>
        <a:p>
          <a:endParaRPr lang="es-ES"/>
        </a:p>
      </dgm:t>
    </dgm:pt>
    <dgm:pt modelId="{18A3ADEC-1111-4F25-B643-AF21E5AE75DF}" type="sibTrans" cxnId="{2965EC24-A19D-4F5C-BADC-477F0E8F6724}">
      <dgm:prSet/>
      <dgm:spPr/>
      <dgm:t>
        <a:bodyPr/>
        <a:lstStyle/>
        <a:p>
          <a:endParaRPr lang="es-ES"/>
        </a:p>
      </dgm:t>
    </dgm:pt>
    <dgm:pt modelId="{2FDB3A27-1743-4340-96C3-13B60D6A7417}">
      <dgm:prSet phldrT="[Texto]" custT="1"/>
      <dgm:spPr/>
      <dgm:t>
        <a:bodyPr/>
        <a:lstStyle/>
        <a:p>
          <a:pPr algn="just">
            <a:lnSpc>
              <a:spcPts val="2640"/>
            </a:lnSpc>
            <a:spcBef>
              <a:spcPts val="1200"/>
            </a:spcBef>
            <a:spcAft>
              <a:spcPts val="600"/>
            </a:spcAft>
          </a:pPr>
          <a:r>
            <a:rPr lang="es-CR" sz="2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Se estandariza la atención al ciudadano en agencias de la institución.</a:t>
          </a:r>
        </a:p>
      </dgm:t>
    </dgm:pt>
    <dgm:pt modelId="{F876358D-B15D-46DF-B94B-5AD997F003F4}" type="parTrans" cxnId="{A52C5D94-C018-4612-BBD3-6AF524EE4BB1}">
      <dgm:prSet/>
      <dgm:spPr/>
      <dgm:t>
        <a:bodyPr/>
        <a:lstStyle/>
        <a:p>
          <a:endParaRPr lang="es-ES"/>
        </a:p>
      </dgm:t>
    </dgm:pt>
    <dgm:pt modelId="{AD448C3C-A093-473F-BC1A-A83BE28347C3}" type="sibTrans" cxnId="{A52C5D94-C018-4612-BBD3-6AF524EE4BB1}">
      <dgm:prSet/>
      <dgm:spPr/>
      <dgm:t>
        <a:bodyPr/>
        <a:lstStyle/>
        <a:p>
          <a:endParaRPr lang="es-ES"/>
        </a:p>
      </dgm:t>
    </dgm:pt>
    <dgm:pt modelId="{31A0D83D-D838-459C-81A0-DB55D6A6F2EB}">
      <dgm:prSet phldrT="[Texto]" custT="1"/>
      <dgm:spPr/>
      <dgm:t>
        <a:bodyPr/>
        <a:lstStyle/>
        <a:p>
          <a:pPr algn="just">
            <a:lnSpc>
              <a:spcPts val="2640"/>
            </a:lnSpc>
            <a:spcBef>
              <a:spcPts val="1200"/>
            </a:spcBef>
            <a:spcAft>
              <a:spcPts val="600"/>
            </a:spcAft>
          </a:pPr>
          <a:r>
            <a:rPr lang="es-CR" sz="2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Posibilita análisis comparativo de trámites.</a:t>
          </a:r>
        </a:p>
      </dgm:t>
    </dgm:pt>
    <dgm:pt modelId="{A788F93A-5221-45B1-B85A-29C858D25382}" type="parTrans" cxnId="{907E299C-0A4B-4F23-BF8B-F42A8FD94248}">
      <dgm:prSet/>
      <dgm:spPr/>
      <dgm:t>
        <a:bodyPr/>
        <a:lstStyle/>
        <a:p>
          <a:endParaRPr lang="es-ES"/>
        </a:p>
      </dgm:t>
    </dgm:pt>
    <dgm:pt modelId="{FAD556CA-03BF-4662-9CBA-0B0D44CC884D}" type="sibTrans" cxnId="{907E299C-0A4B-4F23-BF8B-F42A8FD94248}">
      <dgm:prSet/>
      <dgm:spPr/>
      <dgm:t>
        <a:bodyPr/>
        <a:lstStyle/>
        <a:p>
          <a:endParaRPr lang="es-ES"/>
        </a:p>
      </dgm:t>
    </dgm:pt>
    <dgm:pt modelId="{5192EF5F-5E18-47A8-96FC-309AB5FAF7BA}">
      <dgm:prSet phldrT="[Texto]" custT="1"/>
      <dgm:spPr/>
      <dgm:t>
        <a:bodyPr/>
        <a:lstStyle/>
        <a:p>
          <a:pPr algn="just">
            <a:lnSpc>
              <a:spcPts val="2640"/>
            </a:lnSpc>
            <a:spcBef>
              <a:spcPts val="1200"/>
            </a:spcBef>
            <a:spcAft>
              <a:spcPts val="600"/>
            </a:spcAft>
          </a:pPr>
          <a:r>
            <a:rPr lang="es-CR" sz="2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Las municipalidades podrían incentivar la inversión en sus cantones al divulgar sus trámites. </a:t>
          </a:r>
        </a:p>
      </dgm:t>
    </dgm:pt>
    <dgm:pt modelId="{07BB7670-8637-4EB2-A76A-323D5FF40BE5}" type="parTrans" cxnId="{E2A7D5F8-F450-499C-92AA-4BD8190F3496}">
      <dgm:prSet/>
      <dgm:spPr/>
      <dgm:t>
        <a:bodyPr/>
        <a:lstStyle/>
        <a:p>
          <a:endParaRPr lang="es-ES"/>
        </a:p>
      </dgm:t>
    </dgm:pt>
    <dgm:pt modelId="{C6ABD827-1C3D-443E-B311-6527CC6B467E}" type="sibTrans" cxnId="{E2A7D5F8-F450-499C-92AA-4BD8190F3496}">
      <dgm:prSet/>
      <dgm:spPr/>
      <dgm:t>
        <a:bodyPr/>
        <a:lstStyle/>
        <a:p>
          <a:endParaRPr lang="es-ES"/>
        </a:p>
      </dgm:t>
    </dgm:pt>
    <dgm:pt modelId="{C114FE73-AA0D-4191-8DB4-7C49E9F2F32E}">
      <dgm:prSet phldrT="[Texto]" custT="1"/>
      <dgm:spPr/>
      <dgm:t>
        <a:bodyPr/>
        <a:lstStyle/>
        <a:p>
          <a:pPr algn="just">
            <a:lnSpc>
              <a:spcPts val="2640"/>
            </a:lnSpc>
            <a:spcBef>
              <a:spcPts val="1200"/>
            </a:spcBef>
            <a:spcAft>
              <a:spcPts val="600"/>
            </a:spcAft>
          </a:pPr>
          <a:r>
            <a:rPr lang="es-CR" sz="2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Facilita  sus propios Catálogos a partir del Catálogo Nacional.</a:t>
          </a:r>
        </a:p>
      </dgm:t>
    </dgm:pt>
    <dgm:pt modelId="{7040863D-2F1A-4BE2-A3DD-13F3A720F6B6}" type="parTrans" cxnId="{EE6428A2-647B-44C9-8C7F-CFD5683ECD2B}">
      <dgm:prSet/>
      <dgm:spPr/>
      <dgm:t>
        <a:bodyPr/>
        <a:lstStyle/>
        <a:p>
          <a:endParaRPr lang="es-ES"/>
        </a:p>
      </dgm:t>
    </dgm:pt>
    <dgm:pt modelId="{26A7146B-894A-4618-9608-E267ADE927C4}" type="sibTrans" cxnId="{EE6428A2-647B-44C9-8C7F-CFD5683ECD2B}">
      <dgm:prSet/>
      <dgm:spPr/>
      <dgm:t>
        <a:bodyPr/>
        <a:lstStyle/>
        <a:p>
          <a:endParaRPr lang="es-ES"/>
        </a:p>
      </dgm:t>
    </dgm:pt>
    <dgm:pt modelId="{99B200E5-CE04-45FA-A44B-4F0E1B53D3C5}">
      <dgm:prSet phldrT="[Texto]" custT="1"/>
      <dgm:spPr/>
      <dgm:t>
        <a:bodyPr/>
        <a:lstStyle/>
        <a:p>
          <a:pPr algn="l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es-CR" sz="1900" dirty="0" smtClean="0">
            <a:latin typeface="Perpetua" pitchFamily="18" charset="0"/>
            <a:ea typeface="Times New Roman" pitchFamily="18" charset="0"/>
            <a:cs typeface="Arial" pitchFamily="34" charset="0"/>
          </a:endParaRPr>
        </a:p>
      </dgm:t>
    </dgm:pt>
    <dgm:pt modelId="{B5004F24-E24E-4F1C-A450-BFB979A947AB}" type="parTrans" cxnId="{B495313F-FA64-4B02-BBC7-36CF641B4844}">
      <dgm:prSet/>
      <dgm:spPr/>
      <dgm:t>
        <a:bodyPr/>
        <a:lstStyle/>
        <a:p>
          <a:endParaRPr lang="es-ES"/>
        </a:p>
      </dgm:t>
    </dgm:pt>
    <dgm:pt modelId="{F9199469-2D5D-4DD8-A413-C897D89C7CA9}" type="sibTrans" cxnId="{B495313F-FA64-4B02-BBC7-36CF641B4844}">
      <dgm:prSet/>
      <dgm:spPr/>
      <dgm:t>
        <a:bodyPr/>
        <a:lstStyle/>
        <a:p>
          <a:endParaRPr lang="es-ES"/>
        </a:p>
      </dgm:t>
    </dgm:pt>
    <dgm:pt modelId="{F7765522-7B07-4046-ACA0-4D538CA6EFCF}" type="pres">
      <dgm:prSet presAssocID="{C740F8C9-31D3-4A17-885D-E949449DD56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D479EB2-6B83-4CA0-9253-625910477258}" type="pres">
      <dgm:prSet presAssocID="{D0ED4DF8-61DE-475F-9F51-2D70C1EEED5C}" presName="parentLin" presStyleCnt="0"/>
      <dgm:spPr/>
      <dgm:t>
        <a:bodyPr/>
        <a:lstStyle/>
        <a:p>
          <a:endParaRPr lang="es-ES"/>
        </a:p>
      </dgm:t>
    </dgm:pt>
    <dgm:pt modelId="{FE07B38F-EA5A-4FC3-A535-32733094FC18}" type="pres">
      <dgm:prSet presAssocID="{D0ED4DF8-61DE-475F-9F51-2D70C1EEED5C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D5E9684B-85BA-4DE4-8B19-D67E5E98BAE9}" type="pres">
      <dgm:prSet presAssocID="{D0ED4DF8-61DE-475F-9F51-2D70C1EEED5C}" presName="parentText" presStyleLbl="node1" presStyleIdx="0" presStyleCnt="1" custScaleY="302247" custLinFactX="-14253" custLinFactY="-27103" custLinFactNeighborX="-1000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4CD9E8-C1DD-4A12-A907-291E68B3A271}" type="pres">
      <dgm:prSet presAssocID="{D0ED4DF8-61DE-475F-9F51-2D70C1EEED5C}" presName="negativeSpace" presStyleCnt="0"/>
      <dgm:spPr/>
      <dgm:t>
        <a:bodyPr/>
        <a:lstStyle/>
        <a:p>
          <a:endParaRPr lang="es-ES"/>
        </a:p>
      </dgm:t>
    </dgm:pt>
    <dgm:pt modelId="{851F4D6F-5728-4E03-8F05-EF49DD0EF187}" type="pres">
      <dgm:prSet presAssocID="{D0ED4DF8-61DE-475F-9F51-2D70C1EEED5C}" presName="childText" presStyleLbl="conFgAcc1" presStyleIdx="0" presStyleCnt="1" custScaleY="103783" custLinFactY="-2782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965EC24-A19D-4F5C-BADC-477F0E8F6724}" srcId="{D0ED4DF8-61DE-475F-9F51-2D70C1EEED5C}" destId="{6BF70FAF-7775-42A8-BC8D-5D2F842FC6B6}" srcOrd="2" destOrd="0" parTransId="{BBC8DA60-5267-4048-9B94-56D19F56BE14}" sibTransId="{18A3ADEC-1111-4F25-B643-AF21E5AE75DF}"/>
    <dgm:cxn modelId="{0956A703-07E5-42F9-BF01-39905F211DC1}" type="presOf" srcId="{D0ED4DF8-61DE-475F-9F51-2D70C1EEED5C}" destId="{D5E9684B-85BA-4DE4-8B19-D67E5E98BAE9}" srcOrd="1" destOrd="0" presId="urn:microsoft.com/office/officeart/2005/8/layout/list1"/>
    <dgm:cxn modelId="{E2A7D5F8-F450-499C-92AA-4BD8190F3496}" srcId="{D0ED4DF8-61DE-475F-9F51-2D70C1EEED5C}" destId="{5192EF5F-5E18-47A8-96FC-309AB5FAF7BA}" srcOrd="5" destOrd="0" parTransId="{07BB7670-8637-4EB2-A76A-323D5FF40BE5}" sibTransId="{C6ABD827-1C3D-443E-B311-6527CC6B467E}"/>
    <dgm:cxn modelId="{B7021DB6-4685-41D0-A0E1-E4EE98897B13}" type="presOf" srcId="{99B200E5-CE04-45FA-A44B-4F0E1B53D3C5}" destId="{851F4D6F-5728-4E03-8F05-EF49DD0EF187}" srcOrd="0" destOrd="0" presId="urn:microsoft.com/office/officeart/2005/8/layout/list1"/>
    <dgm:cxn modelId="{03859662-F95E-45E9-995D-6EDE4966509A}" type="presOf" srcId="{D0ED4DF8-61DE-475F-9F51-2D70C1EEED5C}" destId="{FE07B38F-EA5A-4FC3-A535-32733094FC18}" srcOrd="0" destOrd="0" presId="urn:microsoft.com/office/officeart/2005/8/layout/list1"/>
    <dgm:cxn modelId="{9BF8471B-7975-49D1-80F7-01B12A7895AD}" type="presOf" srcId="{C114FE73-AA0D-4191-8DB4-7C49E9F2F32E}" destId="{851F4D6F-5728-4E03-8F05-EF49DD0EF187}" srcOrd="0" destOrd="1" presId="urn:microsoft.com/office/officeart/2005/8/layout/list1"/>
    <dgm:cxn modelId="{7839084A-F39C-4D2F-9F6A-092D208B80F3}" type="presOf" srcId="{C740F8C9-31D3-4A17-885D-E949449DD56E}" destId="{F7765522-7B07-4046-ACA0-4D538CA6EFCF}" srcOrd="0" destOrd="0" presId="urn:microsoft.com/office/officeart/2005/8/layout/list1"/>
    <dgm:cxn modelId="{A52C5D94-C018-4612-BBD3-6AF524EE4BB1}" srcId="{D0ED4DF8-61DE-475F-9F51-2D70C1EEED5C}" destId="{2FDB3A27-1743-4340-96C3-13B60D6A7417}" srcOrd="3" destOrd="0" parTransId="{F876358D-B15D-46DF-B94B-5AD997F003F4}" sibTransId="{AD448C3C-A093-473F-BC1A-A83BE28347C3}"/>
    <dgm:cxn modelId="{907E299C-0A4B-4F23-BF8B-F42A8FD94248}" srcId="{D0ED4DF8-61DE-475F-9F51-2D70C1EEED5C}" destId="{31A0D83D-D838-459C-81A0-DB55D6A6F2EB}" srcOrd="4" destOrd="0" parTransId="{A788F93A-5221-45B1-B85A-29C858D25382}" sibTransId="{FAD556CA-03BF-4662-9CBA-0B0D44CC884D}"/>
    <dgm:cxn modelId="{8CA094EC-66CD-48BC-A2F7-AE179FD2B088}" srcId="{C740F8C9-31D3-4A17-885D-E949449DD56E}" destId="{D0ED4DF8-61DE-475F-9F51-2D70C1EEED5C}" srcOrd="0" destOrd="0" parTransId="{EDF8C969-986B-41FE-AECE-41C7A3B4E451}" sibTransId="{7D41E963-1D5C-4C0D-981D-367129877CEA}"/>
    <dgm:cxn modelId="{00BA69D3-8EE2-47E8-AE84-E9588EE7146B}" type="presOf" srcId="{31A0D83D-D838-459C-81A0-DB55D6A6F2EB}" destId="{851F4D6F-5728-4E03-8F05-EF49DD0EF187}" srcOrd="0" destOrd="4" presId="urn:microsoft.com/office/officeart/2005/8/layout/list1"/>
    <dgm:cxn modelId="{ED0F204E-AA22-4E87-9DD4-233FEB8ED1DC}" type="presOf" srcId="{2FDB3A27-1743-4340-96C3-13B60D6A7417}" destId="{851F4D6F-5728-4E03-8F05-EF49DD0EF187}" srcOrd="0" destOrd="3" presId="urn:microsoft.com/office/officeart/2005/8/layout/list1"/>
    <dgm:cxn modelId="{B495313F-FA64-4B02-BBC7-36CF641B4844}" srcId="{D0ED4DF8-61DE-475F-9F51-2D70C1EEED5C}" destId="{99B200E5-CE04-45FA-A44B-4F0E1B53D3C5}" srcOrd="0" destOrd="0" parTransId="{B5004F24-E24E-4F1C-A450-BFB979A947AB}" sibTransId="{F9199469-2D5D-4DD8-A413-C897D89C7CA9}"/>
    <dgm:cxn modelId="{EE6428A2-647B-44C9-8C7F-CFD5683ECD2B}" srcId="{D0ED4DF8-61DE-475F-9F51-2D70C1EEED5C}" destId="{C114FE73-AA0D-4191-8DB4-7C49E9F2F32E}" srcOrd="1" destOrd="0" parTransId="{7040863D-2F1A-4BE2-A3DD-13F3A720F6B6}" sibTransId="{26A7146B-894A-4618-9608-E267ADE927C4}"/>
    <dgm:cxn modelId="{D619792F-EC14-4C93-B8C6-56E362BE33E5}" type="presOf" srcId="{5192EF5F-5E18-47A8-96FC-309AB5FAF7BA}" destId="{851F4D6F-5728-4E03-8F05-EF49DD0EF187}" srcOrd="0" destOrd="5" presId="urn:microsoft.com/office/officeart/2005/8/layout/list1"/>
    <dgm:cxn modelId="{D1EC91D6-2969-4FF8-999A-AEC1014810D4}" type="presOf" srcId="{6BF70FAF-7775-42A8-BC8D-5D2F842FC6B6}" destId="{851F4D6F-5728-4E03-8F05-EF49DD0EF187}" srcOrd="0" destOrd="2" presId="urn:microsoft.com/office/officeart/2005/8/layout/list1"/>
    <dgm:cxn modelId="{583A4692-8110-4465-B23E-89C74BCB2D7D}" type="presParOf" srcId="{F7765522-7B07-4046-ACA0-4D538CA6EFCF}" destId="{BD479EB2-6B83-4CA0-9253-625910477258}" srcOrd="0" destOrd="0" presId="urn:microsoft.com/office/officeart/2005/8/layout/list1"/>
    <dgm:cxn modelId="{AABE4199-D310-40CA-A25B-6674E6D2A43A}" type="presParOf" srcId="{BD479EB2-6B83-4CA0-9253-625910477258}" destId="{FE07B38F-EA5A-4FC3-A535-32733094FC18}" srcOrd="0" destOrd="0" presId="urn:microsoft.com/office/officeart/2005/8/layout/list1"/>
    <dgm:cxn modelId="{E7E000CD-C5A8-47D7-BC99-89E007A25A0A}" type="presParOf" srcId="{BD479EB2-6B83-4CA0-9253-625910477258}" destId="{D5E9684B-85BA-4DE4-8B19-D67E5E98BAE9}" srcOrd="1" destOrd="0" presId="urn:microsoft.com/office/officeart/2005/8/layout/list1"/>
    <dgm:cxn modelId="{270032FB-ABE8-4260-85BE-0032FC20D37E}" type="presParOf" srcId="{F7765522-7B07-4046-ACA0-4D538CA6EFCF}" destId="{584CD9E8-C1DD-4A12-A907-291E68B3A271}" srcOrd="1" destOrd="0" presId="urn:microsoft.com/office/officeart/2005/8/layout/list1"/>
    <dgm:cxn modelId="{EC496E30-B2FD-467F-89D4-7E29DC1D4315}" type="presParOf" srcId="{F7765522-7B07-4046-ACA0-4D538CA6EFCF}" destId="{851F4D6F-5728-4E03-8F05-EF49DD0EF187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3D01BB2-5D3A-485F-A398-D48642B680CB}" type="doc">
      <dgm:prSet loTypeId="urn:microsoft.com/office/officeart/2005/8/layout/list1" loCatId="list" qsTypeId="urn:microsoft.com/office/officeart/2005/8/quickstyle/3d2" qsCatId="3D" csTypeId="urn:microsoft.com/office/officeart/2005/8/colors/colorful1#7" csCatId="colorful" phldr="1"/>
      <dgm:spPr/>
      <dgm:t>
        <a:bodyPr/>
        <a:lstStyle/>
        <a:p>
          <a:endParaRPr lang="es-ES"/>
        </a:p>
      </dgm:t>
    </dgm:pt>
    <dgm:pt modelId="{4D21DBDA-B926-45C5-BB9B-FE914543E221}">
      <dgm:prSet phldrT="[Texto]" custT="1"/>
      <dgm:spPr/>
      <dgm:t>
        <a:bodyPr rIns="0" anchor="t" anchorCtr="0"/>
        <a:lstStyle/>
        <a:p>
          <a:pPr>
            <a:spcAft>
              <a:spcPts val="0"/>
            </a:spcAft>
            <a:tabLst>
              <a:tab pos="0" algn="l"/>
            </a:tabLst>
          </a:pPr>
          <a:r>
            <a:rPr lang="es-ES" sz="1800" dirty="0" smtClean="0"/>
            <a:t>Aprobado por Dictamen Afirmativo, Comisión de Asuntos Jurídicos,  Expediente 16.956.  Reforma y Adición a la Ley 8220.</a:t>
          </a:r>
          <a:r>
            <a:rPr lang="es-ES" sz="1400" dirty="0" smtClean="0"/>
            <a:t/>
          </a:r>
          <a:br>
            <a:rPr lang="es-ES" sz="1400" dirty="0" smtClean="0"/>
          </a:br>
          <a:r>
            <a:rPr lang="es-ES" sz="1400" dirty="0" smtClean="0"/>
            <a:t> *  </a:t>
          </a:r>
          <a:r>
            <a:rPr lang="es-ES" sz="1700" dirty="0" smtClean="0"/>
            <a:t>Se dota de sanciones.</a:t>
          </a:r>
        </a:p>
        <a:p>
          <a:pPr>
            <a:spcAft>
              <a:spcPct val="35000"/>
            </a:spcAft>
            <a:tabLst>
              <a:tab pos="0" algn="l"/>
            </a:tabLst>
          </a:pPr>
          <a:r>
            <a:rPr lang="es-ES" sz="1700" dirty="0" smtClean="0"/>
            <a:t> * Se incorpora el Costo Beneficio para la emisión de regulaciones.</a:t>
          </a:r>
          <a:br>
            <a:rPr lang="es-ES" sz="1700" dirty="0" smtClean="0"/>
          </a:br>
          <a:r>
            <a:rPr lang="es-ES" sz="1700" dirty="0" smtClean="0"/>
            <a:t> * Se mejora el procedimiento de la aplicación del Silencio Positivo.</a:t>
          </a:r>
          <a:br>
            <a:rPr lang="es-ES" sz="1700" dirty="0" smtClean="0"/>
          </a:br>
          <a:r>
            <a:rPr lang="es-ES" sz="1700" dirty="0" smtClean="0"/>
            <a:t> * Se fortalece la Rectoría del MEIC en materia de mejora regulatoria.</a:t>
          </a:r>
          <a:endParaRPr lang="es-ES" sz="1700" dirty="0"/>
        </a:p>
      </dgm:t>
    </dgm:pt>
    <dgm:pt modelId="{5C65F744-4C50-4EBC-8927-B0882A22E0B8}" type="parTrans" cxnId="{37C3E98A-6D69-4A95-A473-349A5A915524}">
      <dgm:prSet/>
      <dgm:spPr/>
      <dgm:t>
        <a:bodyPr/>
        <a:lstStyle/>
        <a:p>
          <a:endParaRPr lang="es-ES"/>
        </a:p>
      </dgm:t>
    </dgm:pt>
    <dgm:pt modelId="{30AE01C5-D318-44E1-BC82-5C29FEC05804}" type="sibTrans" cxnId="{37C3E98A-6D69-4A95-A473-349A5A915524}">
      <dgm:prSet/>
      <dgm:spPr/>
      <dgm:t>
        <a:bodyPr/>
        <a:lstStyle/>
        <a:p>
          <a:endParaRPr lang="es-ES"/>
        </a:p>
      </dgm:t>
    </dgm:pt>
    <dgm:pt modelId="{4FE84804-40E3-4D6E-8491-A8A5E958D1B2}">
      <dgm:prSet phldrT="[Texto]" custT="1"/>
      <dgm:spPr/>
      <dgm:t>
        <a:bodyPr/>
        <a:lstStyle/>
        <a:p>
          <a:r>
            <a:rPr lang="es-ES" sz="1800" dirty="0" smtClean="0"/>
            <a:t>Avances de Estrategia de Simplificación de Trámites y </a:t>
          </a:r>
          <a:r>
            <a:rPr lang="es-MX" sz="1800" dirty="0" smtClean="0"/>
            <a:t>su complementariedad con la legislación vigente en materia de Control Interno y contra el Enriquecimiento Ilícito. Contraloría GR</a:t>
          </a:r>
          <a:endParaRPr lang="es-ES" sz="1800" dirty="0"/>
        </a:p>
      </dgm:t>
    </dgm:pt>
    <dgm:pt modelId="{A456E505-82E0-40EC-B2FB-B1E1D530B5DB}" type="parTrans" cxnId="{33A222A6-C841-409F-AED9-B44FD7449B65}">
      <dgm:prSet/>
      <dgm:spPr/>
      <dgm:t>
        <a:bodyPr/>
        <a:lstStyle/>
        <a:p>
          <a:endParaRPr lang="es-ES"/>
        </a:p>
      </dgm:t>
    </dgm:pt>
    <dgm:pt modelId="{49A73EEE-BEDB-4E03-BF90-5D02A946F49B}" type="sibTrans" cxnId="{33A222A6-C841-409F-AED9-B44FD7449B65}">
      <dgm:prSet/>
      <dgm:spPr/>
      <dgm:t>
        <a:bodyPr/>
        <a:lstStyle/>
        <a:p>
          <a:endParaRPr lang="es-ES"/>
        </a:p>
      </dgm:t>
    </dgm:pt>
    <dgm:pt modelId="{4BE10479-4B10-4C82-87D4-4440C769756B}">
      <dgm:prSet phldrT="[Texto]" custT="1"/>
      <dgm:spPr/>
      <dgm:t>
        <a:bodyPr/>
        <a:lstStyle/>
        <a:p>
          <a:r>
            <a:rPr lang="es-MX" sz="1800" dirty="0" smtClean="0"/>
            <a:t>Acercamiento con la Corte Suprema de Justicia en materia de interpretación de fallos sobre el silencio positivo, para tema ambiental y de salud.</a:t>
          </a:r>
          <a:endParaRPr lang="es-ES" sz="1800" dirty="0"/>
        </a:p>
      </dgm:t>
    </dgm:pt>
    <dgm:pt modelId="{B3B99EDF-6CC5-4801-93F5-D74511C83558}" type="parTrans" cxnId="{4538EF8A-0E30-406D-940E-820450942E28}">
      <dgm:prSet/>
      <dgm:spPr/>
      <dgm:t>
        <a:bodyPr/>
        <a:lstStyle/>
        <a:p>
          <a:endParaRPr lang="es-ES"/>
        </a:p>
      </dgm:t>
    </dgm:pt>
    <dgm:pt modelId="{AD147822-42C0-41F5-B262-B9CF3F740686}" type="sibTrans" cxnId="{4538EF8A-0E30-406D-940E-820450942E28}">
      <dgm:prSet/>
      <dgm:spPr/>
      <dgm:t>
        <a:bodyPr/>
        <a:lstStyle/>
        <a:p>
          <a:endParaRPr lang="es-ES"/>
        </a:p>
      </dgm:t>
    </dgm:pt>
    <dgm:pt modelId="{1F0D5C32-57C7-43B1-A968-235213C77E8A}" type="pres">
      <dgm:prSet presAssocID="{53D01BB2-5D3A-485F-A398-D48642B680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12716BC-8BE2-495C-B7A5-E37CCD1029CC}" type="pres">
      <dgm:prSet presAssocID="{4D21DBDA-B926-45C5-BB9B-FE914543E221}" presName="parentLin" presStyleCnt="0"/>
      <dgm:spPr/>
      <dgm:t>
        <a:bodyPr/>
        <a:lstStyle/>
        <a:p>
          <a:endParaRPr lang="es-ES"/>
        </a:p>
      </dgm:t>
    </dgm:pt>
    <dgm:pt modelId="{B3C7B0F2-2AA1-43A7-93E1-92021CA68EB2}" type="pres">
      <dgm:prSet presAssocID="{4D21DBDA-B926-45C5-BB9B-FE914543E221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A2D7CE33-79B2-4B61-8983-C0A3B547A4C0}" type="pres">
      <dgm:prSet presAssocID="{4D21DBDA-B926-45C5-BB9B-FE914543E221}" presName="parentText" presStyleLbl="node1" presStyleIdx="0" presStyleCnt="3" custScaleX="121303" custScaleY="256702" custLinFactNeighborX="5263" custLinFactNeighborY="1169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DA50609-8E8F-4C48-94C3-2B8F5C7911C7}" type="pres">
      <dgm:prSet presAssocID="{4D21DBDA-B926-45C5-BB9B-FE914543E221}" presName="negativeSpace" presStyleCnt="0"/>
      <dgm:spPr/>
      <dgm:t>
        <a:bodyPr/>
        <a:lstStyle/>
        <a:p>
          <a:endParaRPr lang="es-ES"/>
        </a:p>
      </dgm:t>
    </dgm:pt>
    <dgm:pt modelId="{DEE8D1E9-A11C-43C1-99DA-DA54665796EE}" type="pres">
      <dgm:prSet presAssocID="{4D21DBDA-B926-45C5-BB9B-FE914543E22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C75108-E0AB-4E22-AFF6-161EB9717FCB}" type="pres">
      <dgm:prSet presAssocID="{30AE01C5-D318-44E1-BC82-5C29FEC05804}" presName="spaceBetweenRectangles" presStyleCnt="0"/>
      <dgm:spPr/>
      <dgm:t>
        <a:bodyPr/>
        <a:lstStyle/>
        <a:p>
          <a:endParaRPr lang="es-ES"/>
        </a:p>
      </dgm:t>
    </dgm:pt>
    <dgm:pt modelId="{8740B1A0-69F1-4983-B7BA-2007E61E637D}" type="pres">
      <dgm:prSet presAssocID="{4FE84804-40E3-4D6E-8491-A8A5E958D1B2}" presName="parentLin" presStyleCnt="0"/>
      <dgm:spPr/>
      <dgm:t>
        <a:bodyPr/>
        <a:lstStyle/>
        <a:p>
          <a:endParaRPr lang="es-ES"/>
        </a:p>
      </dgm:t>
    </dgm:pt>
    <dgm:pt modelId="{1E504D06-1122-42B8-85A2-ABBBCFEA969D}" type="pres">
      <dgm:prSet presAssocID="{4FE84804-40E3-4D6E-8491-A8A5E958D1B2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53DC8899-DE7B-40A5-91E4-ABE48D32A5B1}" type="pres">
      <dgm:prSet presAssocID="{4FE84804-40E3-4D6E-8491-A8A5E958D1B2}" presName="parentText" presStyleLbl="node1" presStyleIdx="1" presStyleCnt="3" custScaleX="121303" custScaleY="18493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0AC41B-9FC4-479A-B12F-1906F9DE35A6}" type="pres">
      <dgm:prSet presAssocID="{4FE84804-40E3-4D6E-8491-A8A5E958D1B2}" presName="negativeSpace" presStyleCnt="0"/>
      <dgm:spPr/>
      <dgm:t>
        <a:bodyPr/>
        <a:lstStyle/>
        <a:p>
          <a:endParaRPr lang="es-ES"/>
        </a:p>
      </dgm:t>
    </dgm:pt>
    <dgm:pt modelId="{DCB899F7-4F98-4902-99A4-85620FBB0E98}" type="pres">
      <dgm:prSet presAssocID="{4FE84804-40E3-4D6E-8491-A8A5E958D1B2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7C42382-D91F-4978-BCC4-910414BBD317}" type="pres">
      <dgm:prSet presAssocID="{49A73EEE-BEDB-4E03-BF90-5D02A946F49B}" presName="spaceBetweenRectangles" presStyleCnt="0"/>
      <dgm:spPr/>
      <dgm:t>
        <a:bodyPr/>
        <a:lstStyle/>
        <a:p>
          <a:endParaRPr lang="es-ES"/>
        </a:p>
      </dgm:t>
    </dgm:pt>
    <dgm:pt modelId="{DF436FA9-95B1-4A2A-B1E2-75E6BE5B6A16}" type="pres">
      <dgm:prSet presAssocID="{4BE10479-4B10-4C82-87D4-4440C769756B}" presName="parentLin" presStyleCnt="0"/>
      <dgm:spPr/>
      <dgm:t>
        <a:bodyPr/>
        <a:lstStyle/>
        <a:p>
          <a:endParaRPr lang="es-ES"/>
        </a:p>
      </dgm:t>
    </dgm:pt>
    <dgm:pt modelId="{1BB764D0-7337-4478-9777-5CCBB6F6C78F}" type="pres">
      <dgm:prSet presAssocID="{4BE10479-4B10-4C82-87D4-4440C769756B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F10F3663-607D-4B49-83F3-DC3B362D5DDF}" type="pres">
      <dgm:prSet presAssocID="{4BE10479-4B10-4C82-87D4-4440C769756B}" presName="parentText" presStyleLbl="node1" presStyleIdx="2" presStyleCnt="3" custScaleX="122556" custScaleY="18961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AD20B7-A522-46D6-A092-DABF6212EE6D}" type="pres">
      <dgm:prSet presAssocID="{4BE10479-4B10-4C82-87D4-4440C769756B}" presName="negativeSpace" presStyleCnt="0"/>
      <dgm:spPr/>
      <dgm:t>
        <a:bodyPr/>
        <a:lstStyle/>
        <a:p>
          <a:endParaRPr lang="es-ES"/>
        </a:p>
      </dgm:t>
    </dgm:pt>
    <dgm:pt modelId="{FEE425C4-F5BE-46A3-801E-4828F1412F34}" type="pres">
      <dgm:prSet presAssocID="{4BE10479-4B10-4C82-87D4-4440C769756B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931C64A-57BA-47D0-9602-4DEDC1096BB4}" type="presOf" srcId="{4BE10479-4B10-4C82-87D4-4440C769756B}" destId="{1BB764D0-7337-4478-9777-5CCBB6F6C78F}" srcOrd="0" destOrd="0" presId="urn:microsoft.com/office/officeart/2005/8/layout/list1"/>
    <dgm:cxn modelId="{4538EF8A-0E30-406D-940E-820450942E28}" srcId="{53D01BB2-5D3A-485F-A398-D48642B680CB}" destId="{4BE10479-4B10-4C82-87D4-4440C769756B}" srcOrd="2" destOrd="0" parTransId="{B3B99EDF-6CC5-4801-93F5-D74511C83558}" sibTransId="{AD147822-42C0-41F5-B262-B9CF3F740686}"/>
    <dgm:cxn modelId="{8257D39B-DD51-45F0-9247-C3400A8A6C40}" type="presOf" srcId="{4FE84804-40E3-4D6E-8491-A8A5E958D1B2}" destId="{1E504D06-1122-42B8-85A2-ABBBCFEA969D}" srcOrd="0" destOrd="0" presId="urn:microsoft.com/office/officeart/2005/8/layout/list1"/>
    <dgm:cxn modelId="{6B73221D-6D1C-443D-A4FD-5DA5B16CF688}" type="presOf" srcId="{53D01BB2-5D3A-485F-A398-D48642B680CB}" destId="{1F0D5C32-57C7-43B1-A968-235213C77E8A}" srcOrd="0" destOrd="0" presId="urn:microsoft.com/office/officeart/2005/8/layout/list1"/>
    <dgm:cxn modelId="{37C3E98A-6D69-4A95-A473-349A5A915524}" srcId="{53D01BB2-5D3A-485F-A398-D48642B680CB}" destId="{4D21DBDA-B926-45C5-BB9B-FE914543E221}" srcOrd="0" destOrd="0" parTransId="{5C65F744-4C50-4EBC-8927-B0882A22E0B8}" sibTransId="{30AE01C5-D318-44E1-BC82-5C29FEC05804}"/>
    <dgm:cxn modelId="{33A222A6-C841-409F-AED9-B44FD7449B65}" srcId="{53D01BB2-5D3A-485F-A398-D48642B680CB}" destId="{4FE84804-40E3-4D6E-8491-A8A5E958D1B2}" srcOrd="1" destOrd="0" parTransId="{A456E505-82E0-40EC-B2FB-B1E1D530B5DB}" sibTransId="{49A73EEE-BEDB-4E03-BF90-5D02A946F49B}"/>
    <dgm:cxn modelId="{1DF158D5-E8DF-40B0-BC66-076A807ABDD6}" type="presOf" srcId="{4BE10479-4B10-4C82-87D4-4440C769756B}" destId="{F10F3663-607D-4B49-83F3-DC3B362D5DDF}" srcOrd="1" destOrd="0" presId="urn:microsoft.com/office/officeart/2005/8/layout/list1"/>
    <dgm:cxn modelId="{294025C4-2660-44D8-A299-44A4697EFDC5}" type="presOf" srcId="{4FE84804-40E3-4D6E-8491-A8A5E958D1B2}" destId="{53DC8899-DE7B-40A5-91E4-ABE48D32A5B1}" srcOrd="1" destOrd="0" presId="urn:microsoft.com/office/officeart/2005/8/layout/list1"/>
    <dgm:cxn modelId="{3FA1F764-3E22-4270-ACD7-7FB937024778}" type="presOf" srcId="{4D21DBDA-B926-45C5-BB9B-FE914543E221}" destId="{B3C7B0F2-2AA1-43A7-93E1-92021CA68EB2}" srcOrd="0" destOrd="0" presId="urn:microsoft.com/office/officeart/2005/8/layout/list1"/>
    <dgm:cxn modelId="{AB87B217-35AE-4EA6-8456-FAB8B06688CF}" type="presOf" srcId="{4D21DBDA-B926-45C5-BB9B-FE914543E221}" destId="{A2D7CE33-79B2-4B61-8983-C0A3B547A4C0}" srcOrd="1" destOrd="0" presId="urn:microsoft.com/office/officeart/2005/8/layout/list1"/>
    <dgm:cxn modelId="{4084C31F-4C0C-4FF8-9D3D-58C22317C7C8}" type="presParOf" srcId="{1F0D5C32-57C7-43B1-A968-235213C77E8A}" destId="{B12716BC-8BE2-495C-B7A5-E37CCD1029CC}" srcOrd="0" destOrd="0" presId="urn:microsoft.com/office/officeart/2005/8/layout/list1"/>
    <dgm:cxn modelId="{039940AF-18B0-4D12-B71A-2D7400136A9E}" type="presParOf" srcId="{B12716BC-8BE2-495C-B7A5-E37CCD1029CC}" destId="{B3C7B0F2-2AA1-43A7-93E1-92021CA68EB2}" srcOrd="0" destOrd="0" presId="urn:microsoft.com/office/officeart/2005/8/layout/list1"/>
    <dgm:cxn modelId="{3D6A0F82-99EE-4CA5-AF8B-7B6C1E6797E2}" type="presParOf" srcId="{B12716BC-8BE2-495C-B7A5-E37CCD1029CC}" destId="{A2D7CE33-79B2-4B61-8983-C0A3B547A4C0}" srcOrd="1" destOrd="0" presId="urn:microsoft.com/office/officeart/2005/8/layout/list1"/>
    <dgm:cxn modelId="{4A33C5A0-C233-43C7-9B7F-A9E17CDDB728}" type="presParOf" srcId="{1F0D5C32-57C7-43B1-A968-235213C77E8A}" destId="{2DA50609-8E8F-4C48-94C3-2B8F5C7911C7}" srcOrd="1" destOrd="0" presId="urn:microsoft.com/office/officeart/2005/8/layout/list1"/>
    <dgm:cxn modelId="{54B42BA7-E118-477F-8DA0-BE89880BC197}" type="presParOf" srcId="{1F0D5C32-57C7-43B1-A968-235213C77E8A}" destId="{DEE8D1E9-A11C-43C1-99DA-DA54665796EE}" srcOrd="2" destOrd="0" presId="urn:microsoft.com/office/officeart/2005/8/layout/list1"/>
    <dgm:cxn modelId="{6AA7CCB4-4F43-4E51-9857-131F12D77169}" type="presParOf" srcId="{1F0D5C32-57C7-43B1-A968-235213C77E8A}" destId="{CDC75108-E0AB-4E22-AFF6-161EB9717FCB}" srcOrd="3" destOrd="0" presId="urn:microsoft.com/office/officeart/2005/8/layout/list1"/>
    <dgm:cxn modelId="{3B7B182B-C7DB-492A-8559-B48EDCCA017D}" type="presParOf" srcId="{1F0D5C32-57C7-43B1-A968-235213C77E8A}" destId="{8740B1A0-69F1-4983-B7BA-2007E61E637D}" srcOrd="4" destOrd="0" presId="urn:microsoft.com/office/officeart/2005/8/layout/list1"/>
    <dgm:cxn modelId="{BAD2FE25-3B62-4421-8386-52B944002414}" type="presParOf" srcId="{8740B1A0-69F1-4983-B7BA-2007E61E637D}" destId="{1E504D06-1122-42B8-85A2-ABBBCFEA969D}" srcOrd="0" destOrd="0" presId="urn:microsoft.com/office/officeart/2005/8/layout/list1"/>
    <dgm:cxn modelId="{93F728A7-6DE2-4425-99F8-ADC8B0A1298B}" type="presParOf" srcId="{8740B1A0-69F1-4983-B7BA-2007E61E637D}" destId="{53DC8899-DE7B-40A5-91E4-ABE48D32A5B1}" srcOrd="1" destOrd="0" presId="urn:microsoft.com/office/officeart/2005/8/layout/list1"/>
    <dgm:cxn modelId="{246370F8-2CBD-41D6-AE3B-948FD36E4AB4}" type="presParOf" srcId="{1F0D5C32-57C7-43B1-A968-235213C77E8A}" destId="{950AC41B-9FC4-479A-B12F-1906F9DE35A6}" srcOrd="5" destOrd="0" presId="urn:microsoft.com/office/officeart/2005/8/layout/list1"/>
    <dgm:cxn modelId="{F60A81DE-3304-475F-B7EF-C1A0C3EAB7A8}" type="presParOf" srcId="{1F0D5C32-57C7-43B1-A968-235213C77E8A}" destId="{DCB899F7-4F98-4902-99A4-85620FBB0E98}" srcOrd="6" destOrd="0" presId="urn:microsoft.com/office/officeart/2005/8/layout/list1"/>
    <dgm:cxn modelId="{006B9517-A3E1-4032-B0FA-5D28BDB6F11A}" type="presParOf" srcId="{1F0D5C32-57C7-43B1-A968-235213C77E8A}" destId="{47C42382-D91F-4978-BCC4-910414BBD317}" srcOrd="7" destOrd="0" presId="urn:microsoft.com/office/officeart/2005/8/layout/list1"/>
    <dgm:cxn modelId="{9F7BD149-8E2C-4A05-914C-3EBA7ECBABC3}" type="presParOf" srcId="{1F0D5C32-57C7-43B1-A968-235213C77E8A}" destId="{DF436FA9-95B1-4A2A-B1E2-75E6BE5B6A16}" srcOrd="8" destOrd="0" presId="urn:microsoft.com/office/officeart/2005/8/layout/list1"/>
    <dgm:cxn modelId="{0286CB5B-A576-430D-A51E-690BEC856A80}" type="presParOf" srcId="{DF436FA9-95B1-4A2A-B1E2-75E6BE5B6A16}" destId="{1BB764D0-7337-4478-9777-5CCBB6F6C78F}" srcOrd="0" destOrd="0" presId="urn:microsoft.com/office/officeart/2005/8/layout/list1"/>
    <dgm:cxn modelId="{C34B2D43-E603-4352-87F1-A6010185D34C}" type="presParOf" srcId="{DF436FA9-95B1-4A2A-B1E2-75E6BE5B6A16}" destId="{F10F3663-607D-4B49-83F3-DC3B362D5DDF}" srcOrd="1" destOrd="0" presId="urn:microsoft.com/office/officeart/2005/8/layout/list1"/>
    <dgm:cxn modelId="{9299381E-C9A1-4C4F-A57A-E7F2F9E1BEBE}" type="presParOf" srcId="{1F0D5C32-57C7-43B1-A968-235213C77E8A}" destId="{3DAD20B7-A522-46D6-A092-DABF6212EE6D}" srcOrd="9" destOrd="0" presId="urn:microsoft.com/office/officeart/2005/8/layout/list1"/>
    <dgm:cxn modelId="{076C0D7B-D8EC-45A6-A7A6-8BC185E2257E}" type="presParOf" srcId="{1F0D5C32-57C7-43B1-A968-235213C77E8A}" destId="{FEE425C4-F5BE-46A3-801E-4828F1412F3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4149B3-07B0-47A9-9AE8-7994E4BFE817}">
      <dsp:nvSpPr>
        <dsp:cNvPr id="0" name=""/>
        <dsp:cNvSpPr/>
      </dsp:nvSpPr>
      <dsp:spPr>
        <a:xfrm>
          <a:off x="889002" y="0"/>
          <a:ext cx="5112567" cy="51125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A425B7-E643-421A-9FD9-8E7474C4DC18}">
      <dsp:nvSpPr>
        <dsp:cNvPr id="0" name=""/>
        <dsp:cNvSpPr/>
      </dsp:nvSpPr>
      <dsp:spPr>
        <a:xfrm>
          <a:off x="3255719" y="514308"/>
          <a:ext cx="3799545" cy="944267"/>
        </a:xfrm>
        <a:prstGeom prst="roundRect">
          <a:avLst/>
        </a:prstGeom>
        <a:solidFill>
          <a:schemeClr val="accent2"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bg1"/>
              </a:solidFill>
              <a:latin typeface="Arial" charset="0"/>
              <a:cs typeface="Arial" charset="0"/>
            </a:rPr>
            <a:t>Incorporar de manera generalizada y sistemática los criterios de necesidad, indispensabilidad y eficiencia en la actividad regulatoria del sector público.</a:t>
          </a:r>
          <a:endParaRPr lang="es-ES" sz="1400" kern="1200" dirty="0">
            <a:solidFill>
              <a:schemeClr val="bg1"/>
            </a:solidFill>
          </a:endParaRPr>
        </a:p>
      </dsp:txBody>
      <dsp:txXfrm>
        <a:off x="3255719" y="514308"/>
        <a:ext cx="3799545" cy="944267"/>
      </dsp:txXfrm>
    </dsp:sp>
    <dsp:sp modelId="{8F8A140E-950A-4D9B-B15B-C00DB9B12AE6}">
      <dsp:nvSpPr>
        <dsp:cNvPr id="0" name=""/>
        <dsp:cNvSpPr/>
      </dsp:nvSpPr>
      <dsp:spPr>
        <a:xfrm>
          <a:off x="3240349" y="1656185"/>
          <a:ext cx="3793464" cy="937164"/>
        </a:xfrm>
        <a:prstGeom prst="roundRect">
          <a:avLst/>
        </a:prstGeom>
        <a:solidFill>
          <a:schemeClr val="accent3"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>
              <a:solidFill>
                <a:schemeClr val="bg1"/>
              </a:solidFill>
              <a:latin typeface="Arial" charset="0"/>
              <a:cs typeface="Arial" charset="0"/>
            </a:rPr>
            <a:t>Identificar y atender de manera prioritaria la racionalización de los trámites que tienen mayor impacto sobre las micro, pequeñas y medianas empresas nacionales, por una parte, y sobre la inversión extranjera directa, por la otra.</a:t>
          </a:r>
          <a:endParaRPr lang="es-ES" sz="1300" kern="1200" dirty="0">
            <a:solidFill>
              <a:schemeClr val="bg1"/>
            </a:solidFill>
          </a:endParaRPr>
        </a:p>
      </dsp:txBody>
      <dsp:txXfrm>
        <a:off x="3240349" y="1656185"/>
        <a:ext cx="3793464" cy="937164"/>
      </dsp:txXfrm>
    </dsp:sp>
    <dsp:sp modelId="{45C3F037-E700-4C6F-A4E4-B1724DD6F0A2}">
      <dsp:nvSpPr>
        <dsp:cNvPr id="0" name=""/>
        <dsp:cNvSpPr/>
      </dsp:nvSpPr>
      <dsp:spPr>
        <a:xfrm>
          <a:off x="3240366" y="2808314"/>
          <a:ext cx="3735740" cy="973193"/>
        </a:xfrm>
        <a:prstGeom prst="roundRect">
          <a:avLst/>
        </a:prstGeom>
        <a:solidFill>
          <a:schemeClr val="accent4"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solidFill>
                <a:schemeClr val="bg1"/>
              </a:solidFill>
              <a:latin typeface="Arial" charset="0"/>
              <a:cs typeface="Arial" charset="0"/>
            </a:rPr>
            <a:t>Crear una cultura institucional en el Estado costarricense, en la cual se establezcan controles a posteriori como primera opción regulatoria.</a:t>
          </a:r>
          <a:endParaRPr lang="es-ES" sz="1400" kern="1200" dirty="0">
            <a:solidFill>
              <a:schemeClr val="bg1"/>
            </a:solidFill>
            <a:latin typeface="Arial" charset="0"/>
            <a:cs typeface="Arial" charset="0"/>
          </a:endParaRPr>
        </a:p>
      </dsp:txBody>
      <dsp:txXfrm>
        <a:off x="3240366" y="2808314"/>
        <a:ext cx="3735740" cy="973193"/>
      </dsp:txXfrm>
    </dsp:sp>
    <dsp:sp modelId="{7F542784-DB53-4C70-B53A-B23E27C62072}">
      <dsp:nvSpPr>
        <dsp:cNvPr id="0" name=""/>
        <dsp:cNvSpPr/>
      </dsp:nvSpPr>
      <dsp:spPr>
        <a:xfrm>
          <a:off x="3240349" y="3960443"/>
          <a:ext cx="3753120" cy="947235"/>
        </a:xfrm>
        <a:prstGeom prst="roundRect">
          <a:avLst/>
        </a:prstGeom>
        <a:solidFill>
          <a:schemeClr val="accent6">
            <a:lumMod val="75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>
              <a:solidFill>
                <a:schemeClr val="bg1"/>
              </a:solidFill>
              <a:latin typeface="Arial" charset="0"/>
              <a:cs typeface="Arial" charset="0"/>
            </a:rPr>
            <a:t>Optimizar los escasos recursos disponibles, para aumentar el impacto y el alcance de la oficina encargada de diseñar e implementar las políticas de mejora regulatoria.</a:t>
          </a:r>
          <a:endParaRPr lang="es-ES" sz="1300" kern="1200" dirty="0">
            <a:solidFill>
              <a:schemeClr val="bg1"/>
            </a:solidFill>
          </a:endParaRPr>
        </a:p>
      </dsp:txBody>
      <dsp:txXfrm>
        <a:off x="3240349" y="3960443"/>
        <a:ext cx="3753120" cy="94723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74D9D2-214F-4F3A-9960-5DF0773912AD}">
      <dsp:nvSpPr>
        <dsp:cNvPr id="0" name=""/>
        <dsp:cNvSpPr/>
      </dsp:nvSpPr>
      <dsp:spPr>
        <a:xfrm rot="5400000">
          <a:off x="-276871" y="278475"/>
          <a:ext cx="1845811" cy="1292067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500" kern="1200" dirty="0"/>
        </a:p>
      </dsp:txBody>
      <dsp:txXfrm rot="5400000">
        <a:off x="-276871" y="278475"/>
        <a:ext cx="1845811" cy="1292067"/>
      </dsp:txXfrm>
    </dsp:sp>
    <dsp:sp modelId="{DDF39462-2618-40D7-A7C7-21DA1607E3F6}">
      <dsp:nvSpPr>
        <dsp:cNvPr id="0" name=""/>
        <dsp:cNvSpPr/>
      </dsp:nvSpPr>
      <dsp:spPr>
        <a:xfrm rot="5400000">
          <a:off x="4186605" y="-2892933"/>
          <a:ext cx="1199777" cy="69888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400" kern="1200" dirty="0" smtClean="0"/>
            <a:t>Sistema de información de cómo establecer una empresa de acuerdo a Metodología de la UNCTAD, E-</a:t>
          </a:r>
          <a:r>
            <a:rPr lang="es-CR" sz="2400" kern="1200" dirty="0" err="1" smtClean="0"/>
            <a:t>Regulations</a:t>
          </a:r>
          <a:r>
            <a:rPr lang="es-CR" sz="2400" kern="1200" dirty="0" smtClean="0"/>
            <a:t> (16 de agosto). </a:t>
          </a:r>
          <a:endParaRPr lang="es-ES" sz="2400" kern="1200" dirty="0"/>
        </a:p>
      </dsp:txBody>
      <dsp:txXfrm rot="5400000">
        <a:off x="4186605" y="-2892933"/>
        <a:ext cx="1199777" cy="6988852"/>
      </dsp:txXfrm>
    </dsp:sp>
    <dsp:sp modelId="{0A299F57-ADDA-4A60-9488-E1070AAE2245}">
      <dsp:nvSpPr>
        <dsp:cNvPr id="0" name=""/>
        <dsp:cNvSpPr/>
      </dsp:nvSpPr>
      <dsp:spPr>
        <a:xfrm rot="5400000">
          <a:off x="-276871" y="1932562"/>
          <a:ext cx="1845811" cy="1292067"/>
        </a:xfrm>
        <a:prstGeom prst="chevron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500" kern="1200" dirty="0"/>
        </a:p>
      </dsp:txBody>
      <dsp:txXfrm rot="5400000">
        <a:off x="-276871" y="1932562"/>
        <a:ext cx="1845811" cy="1292067"/>
      </dsp:txXfrm>
    </dsp:sp>
    <dsp:sp modelId="{A51B99CA-6E63-43DF-AE12-87DF90F74097}">
      <dsp:nvSpPr>
        <dsp:cNvPr id="0" name=""/>
        <dsp:cNvSpPr/>
      </dsp:nvSpPr>
      <dsp:spPr>
        <a:xfrm rot="5400000">
          <a:off x="4186605" y="-1238847"/>
          <a:ext cx="1199777" cy="69888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400" kern="1200" dirty="0" smtClean="0"/>
            <a:t>Simplificar y automatizar trámites para la creación de una empresa. Meta reducción de trámite de 60 a 27 días.  Junio, 2011</a:t>
          </a:r>
          <a:endParaRPr lang="es-ES" sz="2400" kern="1200" dirty="0"/>
        </a:p>
      </dsp:txBody>
      <dsp:txXfrm rot="5400000">
        <a:off x="4186605" y="-1238847"/>
        <a:ext cx="1199777" cy="6988852"/>
      </dsp:txXfrm>
    </dsp:sp>
    <dsp:sp modelId="{A41F6123-662E-4462-8EC5-2B4EA4A7F14A}">
      <dsp:nvSpPr>
        <dsp:cNvPr id="0" name=""/>
        <dsp:cNvSpPr/>
      </dsp:nvSpPr>
      <dsp:spPr>
        <a:xfrm rot="5400000">
          <a:off x="-276871" y="3586648"/>
          <a:ext cx="1845811" cy="1292067"/>
        </a:xfrm>
        <a:prstGeom prst="chevron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 dirty="0"/>
        </a:p>
      </dsp:txBody>
      <dsp:txXfrm rot="5400000">
        <a:off x="-276871" y="3586648"/>
        <a:ext cx="1845811" cy="1292067"/>
      </dsp:txXfrm>
    </dsp:sp>
    <dsp:sp modelId="{2551ACA9-F156-4CBA-B393-71A4EBEA45CB}">
      <dsp:nvSpPr>
        <dsp:cNvPr id="0" name=""/>
        <dsp:cNvSpPr/>
      </dsp:nvSpPr>
      <dsp:spPr>
        <a:xfrm rot="5400000">
          <a:off x="4186605" y="415239"/>
          <a:ext cx="1199777" cy="69888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400" kern="1200" dirty="0" smtClean="0"/>
            <a:t>A partir de enero, 2011 Digitalización de procesos prioritarios, conforme Plan de Mejora presentado por las Instituciones. </a:t>
          </a:r>
          <a:endParaRPr lang="es-CR" sz="2400" kern="1200" dirty="0"/>
        </a:p>
      </dsp:txBody>
      <dsp:txXfrm rot="5400000">
        <a:off x="4186605" y="415239"/>
        <a:ext cx="1199777" cy="698885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856D4D-106C-4AEE-A175-6B50E4A58960}">
      <dsp:nvSpPr>
        <dsp:cNvPr id="0" name=""/>
        <dsp:cNvSpPr/>
      </dsp:nvSpPr>
      <dsp:spPr>
        <a:xfrm>
          <a:off x="1296134" y="0"/>
          <a:ext cx="2517818" cy="151069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>
              <a:latin typeface="Arial" charset="0"/>
            </a:rPr>
            <a:t>Establecer regulaciones claras y sencillas</a:t>
          </a:r>
          <a:endParaRPr lang="es-ES" sz="2300" kern="1200" dirty="0"/>
        </a:p>
      </dsp:txBody>
      <dsp:txXfrm>
        <a:off x="1296134" y="0"/>
        <a:ext cx="2517818" cy="1510691"/>
      </dsp:txXfrm>
    </dsp:sp>
    <dsp:sp modelId="{9A60D129-2B3C-4B48-8AEE-325402BEB702}">
      <dsp:nvSpPr>
        <dsp:cNvPr id="0" name=""/>
        <dsp:cNvSpPr/>
      </dsp:nvSpPr>
      <dsp:spPr>
        <a:xfrm>
          <a:off x="4086330" y="2461"/>
          <a:ext cx="2517818" cy="151069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>
              <a:latin typeface="Arial" charset="0"/>
            </a:rPr>
            <a:t>Eliminar duplicidades, contradicciones y discrecionalidad.</a:t>
          </a:r>
          <a:endParaRPr lang="es-ES" sz="2300" kern="1200" dirty="0"/>
        </a:p>
      </dsp:txBody>
      <dsp:txXfrm>
        <a:off x="4086330" y="2461"/>
        <a:ext cx="2517818" cy="1510691"/>
      </dsp:txXfrm>
    </dsp:sp>
    <dsp:sp modelId="{F346B93D-B756-4249-9862-2ED161B8A3E7}">
      <dsp:nvSpPr>
        <dsp:cNvPr id="0" name=""/>
        <dsp:cNvSpPr/>
      </dsp:nvSpPr>
      <dsp:spPr>
        <a:xfrm>
          <a:off x="1316730" y="1764934"/>
          <a:ext cx="2517818" cy="151069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>
              <a:latin typeface="Arial" charset="0"/>
            </a:rPr>
            <a:t>Prescindir de los requisitos innecesarios</a:t>
          </a:r>
          <a:endParaRPr lang="es-ES" sz="2300" kern="1200" dirty="0"/>
        </a:p>
      </dsp:txBody>
      <dsp:txXfrm>
        <a:off x="1316730" y="1764934"/>
        <a:ext cx="2517818" cy="1510691"/>
      </dsp:txXfrm>
    </dsp:sp>
    <dsp:sp modelId="{BF9B4153-5141-4A91-9D4E-643D2F90B7C9}">
      <dsp:nvSpPr>
        <dsp:cNvPr id="0" name=""/>
        <dsp:cNvSpPr/>
      </dsp:nvSpPr>
      <dsp:spPr>
        <a:xfrm>
          <a:off x="4086330" y="1764934"/>
          <a:ext cx="2517818" cy="151069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>
              <a:latin typeface="Arial" charset="0"/>
            </a:rPr>
            <a:t>Establecer plazos de resolución definidos</a:t>
          </a:r>
          <a:endParaRPr lang="es-ES" sz="2300" kern="1200" dirty="0"/>
        </a:p>
      </dsp:txBody>
      <dsp:txXfrm>
        <a:off x="4086330" y="1764934"/>
        <a:ext cx="2517818" cy="1510691"/>
      </dsp:txXfrm>
    </dsp:sp>
    <dsp:sp modelId="{927A79D4-54D9-4A81-ADBD-37C17C69B47A}">
      <dsp:nvSpPr>
        <dsp:cNvPr id="0" name=""/>
        <dsp:cNvSpPr/>
      </dsp:nvSpPr>
      <dsp:spPr>
        <a:xfrm>
          <a:off x="1316730" y="3527407"/>
          <a:ext cx="2517818" cy="151069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>
              <a:latin typeface="Arial" charset="0"/>
            </a:rPr>
            <a:t>Una revisión y una prevención.</a:t>
          </a:r>
          <a:endParaRPr lang="es-ES" sz="2300" kern="1200" dirty="0"/>
        </a:p>
      </dsp:txBody>
      <dsp:txXfrm>
        <a:off x="1316730" y="3527407"/>
        <a:ext cx="2517818" cy="1510691"/>
      </dsp:txXfrm>
    </dsp:sp>
    <dsp:sp modelId="{13D7916C-811B-43F1-BEC4-4C17D630FFB3}">
      <dsp:nvSpPr>
        <dsp:cNvPr id="0" name=""/>
        <dsp:cNvSpPr/>
      </dsp:nvSpPr>
      <dsp:spPr>
        <a:xfrm>
          <a:off x="4086330" y="3527407"/>
          <a:ext cx="2517818" cy="1510691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Arial" charset="0"/>
            </a:rPr>
            <a:t>Menos trámites previos más fiscalización en situ.</a:t>
          </a:r>
          <a:endParaRPr lang="es-ES" sz="2300" kern="1200" dirty="0"/>
        </a:p>
      </dsp:txBody>
      <dsp:txXfrm>
        <a:off x="4086330" y="3527407"/>
        <a:ext cx="2517818" cy="151069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6FFA34-0AC9-4A28-9A5C-4BC5AE3F6EF5}">
      <dsp:nvSpPr>
        <dsp:cNvPr id="0" name=""/>
        <dsp:cNvSpPr/>
      </dsp:nvSpPr>
      <dsp:spPr>
        <a:xfrm>
          <a:off x="1503503" y="576629"/>
          <a:ext cx="4376029" cy="4376029"/>
        </a:xfrm>
        <a:prstGeom prst="blockArc">
          <a:avLst>
            <a:gd name="adj1" fmla="val 10747639"/>
            <a:gd name="adj2" fmla="val 16800759"/>
            <a:gd name="adj3" fmla="val 46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4D6467-8E2B-4A22-94B8-C63C77AE82FA}">
      <dsp:nvSpPr>
        <dsp:cNvPr id="0" name=""/>
        <dsp:cNvSpPr/>
      </dsp:nvSpPr>
      <dsp:spPr>
        <a:xfrm>
          <a:off x="1503443" y="645461"/>
          <a:ext cx="4376029" cy="4376029"/>
        </a:xfrm>
        <a:prstGeom prst="blockArc">
          <a:avLst>
            <a:gd name="adj1" fmla="val 4765669"/>
            <a:gd name="adj2" fmla="val 10858360"/>
            <a:gd name="adj3" fmla="val 46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86CB5B-BB29-4D53-8256-BB6A9A71DB94}">
      <dsp:nvSpPr>
        <dsp:cNvPr id="0" name=""/>
        <dsp:cNvSpPr/>
      </dsp:nvSpPr>
      <dsp:spPr>
        <a:xfrm>
          <a:off x="2300136" y="647819"/>
          <a:ext cx="4376029" cy="4376029"/>
        </a:xfrm>
        <a:prstGeom prst="blockArc">
          <a:avLst>
            <a:gd name="adj1" fmla="val 21534592"/>
            <a:gd name="adj2" fmla="val 6054683"/>
            <a:gd name="adj3" fmla="val 46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26CBC9-CEE6-445F-8DC4-92FE4CEDF795}">
      <dsp:nvSpPr>
        <dsp:cNvPr id="0" name=""/>
        <dsp:cNvSpPr/>
      </dsp:nvSpPr>
      <dsp:spPr>
        <a:xfrm>
          <a:off x="2302455" y="607756"/>
          <a:ext cx="4376029" cy="4376029"/>
        </a:xfrm>
        <a:prstGeom prst="blockArc">
          <a:avLst>
            <a:gd name="adj1" fmla="val 15511743"/>
            <a:gd name="adj2" fmla="val 65417"/>
            <a:gd name="adj3" fmla="val 46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4D7FEE-392C-4028-8C74-CC4630182B6F}">
      <dsp:nvSpPr>
        <dsp:cNvPr id="0" name=""/>
        <dsp:cNvSpPr/>
      </dsp:nvSpPr>
      <dsp:spPr>
        <a:xfrm>
          <a:off x="2892406" y="1775663"/>
          <a:ext cx="2382364" cy="204306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Mejora Regulatoria</a:t>
          </a:r>
          <a:endParaRPr lang="es-ES" sz="2700" kern="1200" dirty="0"/>
        </a:p>
      </dsp:txBody>
      <dsp:txXfrm>
        <a:off x="2892406" y="1775663"/>
        <a:ext cx="2382364" cy="2043065"/>
      </dsp:txXfrm>
    </dsp:sp>
    <dsp:sp modelId="{78D05ED2-A049-41DA-8F9E-668DA8A5682D}">
      <dsp:nvSpPr>
        <dsp:cNvPr id="0" name=""/>
        <dsp:cNvSpPr/>
      </dsp:nvSpPr>
      <dsp:spPr>
        <a:xfrm>
          <a:off x="2995499" y="-217525"/>
          <a:ext cx="2135228" cy="175493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u="none" kern="1200" dirty="0" smtClean="0">
              <a:latin typeface="Arial" charset="0"/>
            </a:rPr>
            <a:t>El ciudadano: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latin typeface="Arial" charset="0"/>
            </a:rPr>
            <a:t>al contar reglas claras y recibir del Estado servicios ágiles.</a:t>
          </a:r>
          <a:endParaRPr lang="es-ES" sz="1500" kern="1200" dirty="0"/>
        </a:p>
      </dsp:txBody>
      <dsp:txXfrm>
        <a:off x="2995499" y="-217525"/>
        <a:ext cx="2135228" cy="1754937"/>
      </dsp:txXfrm>
    </dsp:sp>
    <dsp:sp modelId="{2C1259F0-5E00-4C40-ACB6-6CAE275E3EF9}">
      <dsp:nvSpPr>
        <dsp:cNvPr id="0" name=""/>
        <dsp:cNvSpPr/>
      </dsp:nvSpPr>
      <dsp:spPr>
        <a:xfrm>
          <a:off x="5478996" y="1857114"/>
          <a:ext cx="2292040" cy="187611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u="none" kern="1200" dirty="0" smtClean="0">
              <a:latin typeface="Arial" charset="0"/>
            </a:rPr>
            <a:t>El empresario: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latin typeface="Arial" charset="0"/>
            </a:rPr>
            <a:t>Al tener mayor seguridad jurídica y asignar sus recursos a producir y no a </a:t>
          </a:r>
          <a:r>
            <a:rPr lang="es-MX" sz="1500" kern="1200" dirty="0" err="1" smtClean="0">
              <a:latin typeface="Arial" charset="0"/>
            </a:rPr>
            <a:t>tramitología</a:t>
          </a:r>
          <a:r>
            <a:rPr lang="es-MX" sz="1500" kern="1200" dirty="0" smtClean="0">
              <a:latin typeface="Arial" charset="0"/>
            </a:rPr>
            <a:t>.</a:t>
          </a:r>
          <a:endParaRPr lang="es-ES" sz="1500" kern="1200" dirty="0"/>
        </a:p>
      </dsp:txBody>
      <dsp:txXfrm>
        <a:off x="5478996" y="1857114"/>
        <a:ext cx="2292040" cy="1876116"/>
      </dsp:txXfrm>
    </dsp:sp>
    <dsp:sp modelId="{14BE810D-E379-4FD0-843E-BC2F52BCEA4C}">
      <dsp:nvSpPr>
        <dsp:cNvPr id="0" name=""/>
        <dsp:cNvSpPr/>
      </dsp:nvSpPr>
      <dsp:spPr>
        <a:xfrm>
          <a:off x="2820400" y="3962739"/>
          <a:ext cx="2526376" cy="194341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1" u="none" kern="1200" dirty="0" smtClean="0">
              <a:latin typeface="Arial" charset="0"/>
            </a:rPr>
            <a:t>El Estado: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latin typeface="Arial" charset="0"/>
            </a:rPr>
            <a:t>al aumentar su productividad, utilizar mejor sus recursos y minimizar la corrupción.</a:t>
          </a:r>
          <a:endParaRPr lang="es-ES" sz="1500" kern="1200" dirty="0"/>
        </a:p>
      </dsp:txBody>
      <dsp:txXfrm>
        <a:off x="2820400" y="3962739"/>
        <a:ext cx="2526376" cy="1943418"/>
      </dsp:txXfrm>
    </dsp:sp>
    <dsp:sp modelId="{6A58D681-CD07-4B12-AB6C-46375C3B3191}">
      <dsp:nvSpPr>
        <dsp:cNvPr id="0" name=""/>
        <dsp:cNvSpPr/>
      </dsp:nvSpPr>
      <dsp:spPr>
        <a:xfrm>
          <a:off x="378219" y="1857113"/>
          <a:ext cx="2352587" cy="188016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u="none" kern="1200" dirty="0" smtClean="0">
              <a:latin typeface="Arial" charset="0"/>
            </a:rPr>
            <a:t>El país: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u="none" kern="1200" dirty="0" smtClean="0">
              <a:latin typeface="Arial" charset="0"/>
            </a:rPr>
            <a:t>con más crecimiento, menos pobreza y más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charset="0"/>
            </a:rPr>
            <a:t>bienestar de los y las costarricenses.</a:t>
          </a:r>
          <a:r>
            <a:rPr lang="es-MX" sz="1400" kern="1200" dirty="0" smtClean="0"/>
            <a:t> </a:t>
          </a:r>
          <a:endParaRPr lang="es-ES" sz="1400" kern="1200" dirty="0"/>
        </a:p>
      </dsp:txBody>
      <dsp:txXfrm>
        <a:off x="378219" y="1857113"/>
        <a:ext cx="2352587" cy="188016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D4F870-21F5-4286-AD37-62C19F4F5189}">
      <dsp:nvSpPr>
        <dsp:cNvPr id="0" name=""/>
        <dsp:cNvSpPr/>
      </dsp:nvSpPr>
      <dsp:spPr>
        <a:xfrm>
          <a:off x="3283652" y="2241458"/>
          <a:ext cx="1725086" cy="17250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100" kern="1200" dirty="0" smtClean="0"/>
            <a:t>MEIC</a:t>
          </a:r>
          <a:br>
            <a:rPr lang="es-ES" sz="4100" kern="1200" dirty="0" smtClean="0"/>
          </a:br>
          <a:r>
            <a:rPr lang="es-ES" sz="1800" kern="1200" dirty="0" smtClean="0"/>
            <a:t>Seguimiento a los Trámites</a:t>
          </a:r>
          <a:endParaRPr lang="es-ES" sz="1800" kern="1200" dirty="0"/>
        </a:p>
      </dsp:txBody>
      <dsp:txXfrm>
        <a:off x="3283652" y="2241458"/>
        <a:ext cx="1725086" cy="1725086"/>
      </dsp:txXfrm>
    </dsp:sp>
    <dsp:sp modelId="{D89BBD14-1C9A-4849-B512-7924E76CEDC2}">
      <dsp:nvSpPr>
        <dsp:cNvPr id="0" name=""/>
        <dsp:cNvSpPr/>
      </dsp:nvSpPr>
      <dsp:spPr>
        <a:xfrm rot="16200000">
          <a:off x="3918324" y="1994838"/>
          <a:ext cx="455742" cy="37497"/>
        </a:xfrm>
        <a:custGeom>
          <a:avLst/>
          <a:gdLst/>
          <a:ahLst/>
          <a:cxnLst/>
          <a:rect l="0" t="0" r="0" b="0"/>
          <a:pathLst>
            <a:path>
              <a:moveTo>
                <a:pt x="0" y="18748"/>
              </a:moveTo>
              <a:lnTo>
                <a:pt x="455742" y="1874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6200000">
        <a:off x="4134802" y="2002193"/>
        <a:ext cx="22787" cy="22787"/>
      </dsp:txXfrm>
    </dsp:sp>
    <dsp:sp modelId="{3E5A267F-A2E4-4796-8F18-15EDBB0C5713}">
      <dsp:nvSpPr>
        <dsp:cNvPr id="0" name=""/>
        <dsp:cNvSpPr/>
      </dsp:nvSpPr>
      <dsp:spPr>
        <a:xfrm>
          <a:off x="3107814" y="-69407"/>
          <a:ext cx="2076762" cy="185512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SALUD</a:t>
          </a:r>
          <a:br>
            <a:rPr lang="es-ES" sz="2400" kern="1200" dirty="0" smtClean="0"/>
          </a:br>
          <a:r>
            <a:rPr lang="es-ES" sz="1800" kern="1200" dirty="0" smtClean="0"/>
            <a:t>10 Trámites</a:t>
          </a:r>
          <a:endParaRPr lang="es-ES" sz="1800" kern="1200" dirty="0"/>
        </a:p>
      </dsp:txBody>
      <dsp:txXfrm>
        <a:off x="3107814" y="-69407"/>
        <a:ext cx="2076762" cy="1855123"/>
      </dsp:txXfrm>
    </dsp:sp>
    <dsp:sp modelId="{96C44190-DAA2-4D7E-B512-80147C246C53}">
      <dsp:nvSpPr>
        <dsp:cNvPr id="0" name=""/>
        <dsp:cNvSpPr/>
      </dsp:nvSpPr>
      <dsp:spPr>
        <a:xfrm rot="20520000">
          <a:off x="4958699" y="2769316"/>
          <a:ext cx="319697" cy="37497"/>
        </a:xfrm>
        <a:custGeom>
          <a:avLst/>
          <a:gdLst/>
          <a:ahLst/>
          <a:cxnLst/>
          <a:rect l="0" t="0" r="0" b="0"/>
          <a:pathLst>
            <a:path>
              <a:moveTo>
                <a:pt x="0" y="18748"/>
              </a:moveTo>
              <a:lnTo>
                <a:pt x="319697" y="1874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20520000">
        <a:off x="5110556" y="2780072"/>
        <a:ext cx="15984" cy="15984"/>
      </dsp:txXfrm>
    </dsp:sp>
    <dsp:sp modelId="{2792657E-FCD1-4E54-BDA5-C2472302ECD6}">
      <dsp:nvSpPr>
        <dsp:cNvPr id="0" name=""/>
        <dsp:cNvSpPr/>
      </dsp:nvSpPr>
      <dsp:spPr>
        <a:xfrm>
          <a:off x="5208982" y="1425670"/>
          <a:ext cx="2146283" cy="196865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MINAET</a:t>
          </a:r>
          <a:br>
            <a:rPr lang="es-ES" sz="2400" kern="1200" dirty="0" smtClean="0"/>
          </a:br>
          <a:r>
            <a:rPr lang="es-ES" sz="1800" kern="1200" dirty="0" smtClean="0"/>
            <a:t>11 Trámites</a:t>
          </a:r>
          <a:endParaRPr lang="es-ES" sz="1800" kern="1200" dirty="0"/>
        </a:p>
      </dsp:txBody>
      <dsp:txXfrm>
        <a:off x="5208982" y="1425670"/>
        <a:ext cx="2146283" cy="1968651"/>
      </dsp:txXfrm>
    </dsp:sp>
    <dsp:sp modelId="{DE8F1AF8-E49F-49EF-B732-EE04DE7E5D37}">
      <dsp:nvSpPr>
        <dsp:cNvPr id="0" name=""/>
        <dsp:cNvSpPr/>
      </dsp:nvSpPr>
      <dsp:spPr>
        <a:xfrm rot="3240000">
          <a:off x="4563093" y="3959881"/>
          <a:ext cx="437115" cy="37497"/>
        </a:xfrm>
        <a:custGeom>
          <a:avLst/>
          <a:gdLst/>
          <a:ahLst/>
          <a:cxnLst/>
          <a:rect l="0" t="0" r="0" b="0"/>
          <a:pathLst>
            <a:path>
              <a:moveTo>
                <a:pt x="0" y="18748"/>
              </a:moveTo>
              <a:lnTo>
                <a:pt x="437115" y="1874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3240000">
        <a:off x="4770723" y="3967702"/>
        <a:ext cx="21855" cy="21855"/>
      </dsp:txXfrm>
    </dsp:sp>
    <dsp:sp modelId="{C9B3B875-FA1A-4B35-82FD-81C03ECDA877}">
      <dsp:nvSpPr>
        <dsp:cNvPr id="0" name=""/>
        <dsp:cNvSpPr/>
      </dsp:nvSpPr>
      <dsp:spPr>
        <a:xfrm>
          <a:off x="4379812" y="4029845"/>
          <a:ext cx="2172918" cy="178216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err="1" smtClean="0"/>
            <a:t>AyA</a:t>
          </a:r>
          <a:r>
            <a:rPr lang="es-ES" sz="2400" kern="1200" dirty="0" smtClean="0"/>
            <a:t/>
          </a:r>
          <a:br>
            <a:rPr lang="es-ES" sz="2400" kern="1200" dirty="0" smtClean="0"/>
          </a:br>
          <a:r>
            <a:rPr lang="es-ES" sz="1800" kern="1200" dirty="0" smtClean="0"/>
            <a:t>6 Trámites</a:t>
          </a:r>
          <a:endParaRPr lang="es-ES" sz="1800" kern="1200" dirty="0"/>
        </a:p>
      </dsp:txBody>
      <dsp:txXfrm>
        <a:off x="4379812" y="4029845"/>
        <a:ext cx="2172918" cy="1782169"/>
      </dsp:txXfrm>
    </dsp:sp>
    <dsp:sp modelId="{327F6130-F973-482A-8076-F30C578D5C10}">
      <dsp:nvSpPr>
        <dsp:cNvPr id="0" name=""/>
        <dsp:cNvSpPr/>
      </dsp:nvSpPr>
      <dsp:spPr>
        <a:xfrm rot="7560000">
          <a:off x="3348527" y="3931172"/>
          <a:ext cx="366142" cy="37497"/>
        </a:xfrm>
        <a:custGeom>
          <a:avLst/>
          <a:gdLst/>
          <a:ahLst/>
          <a:cxnLst/>
          <a:rect l="0" t="0" r="0" b="0"/>
          <a:pathLst>
            <a:path>
              <a:moveTo>
                <a:pt x="0" y="18748"/>
              </a:moveTo>
              <a:lnTo>
                <a:pt x="366142" y="1874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7560000">
        <a:off x="3522445" y="3940767"/>
        <a:ext cx="18307" cy="18307"/>
      </dsp:txXfrm>
    </dsp:sp>
    <dsp:sp modelId="{E922E1D8-4D43-484C-90B7-1B75416660AF}">
      <dsp:nvSpPr>
        <dsp:cNvPr id="0" name=""/>
        <dsp:cNvSpPr/>
      </dsp:nvSpPr>
      <dsp:spPr>
        <a:xfrm>
          <a:off x="1728188" y="3939804"/>
          <a:ext cx="2195862" cy="1962251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MAG</a:t>
          </a:r>
          <a:br>
            <a:rPr lang="es-ES" sz="2400" kern="1200" dirty="0" smtClean="0"/>
          </a:br>
          <a:r>
            <a:rPr lang="es-ES" sz="1800" kern="1200" dirty="0" smtClean="0"/>
            <a:t>10 Trámites</a:t>
          </a:r>
          <a:endParaRPr lang="es-ES" sz="1800" kern="1200" dirty="0"/>
        </a:p>
      </dsp:txBody>
      <dsp:txXfrm>
        <a:off x="1728188" y="3939804"/>
        <a:ext cx="2195862" cy="1962251"/>
      </dsp:txXfrm>
    </dsp:sp>
    <dsp:sp modelId="{166E68A3-2EA8-4DF1-8CF7-BD4B8DE63205}">
      <dsp:nvSpPr>
        <dsp:cNvPr id="0" name=""/>
        <dsp:cNvSpPr/>
      </dsp:nvSpPr>
      <dsp:spPr>
        <a:xfrm rot="11880000">
          <a:off x="3023830" y="2770873"/>
          <a:ext cx="309614" cy="37497"/>
        </a:xfrm>
        <a:custGeom>
          <a:avLst/>
          <a:gdLst/>
          <a:ahLst/>
          <a:cxnLst/>
          <a:rect l="0" t="0" r="0" b="0"/>
          <a:pathLst>
            <a:path>
              <a:moveTo>
                <a:pt x="0" y="18748"/>
              </a:moveTo>
              <a:lnTo>
                <a:pt x="309614" y="1874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1880000">
        <a:off x="3170897" y="2781882"/>
        <a:ext cx="15480" cy="15480"/>
      </dsp:txXfrm>
    </dsp:sp>
    <dsp:sp modelId="{AAA0C92E-2F66-483E-B67C-D5C8723D0B5C}">
      <dsp:nvSpPr>
        <dsp:cNvPr id="0" name=""/>
        <dsp:cNvSpPr/>
      </dsp:nvSpPr>
      <dsp:spPr>
        <a:xfrm>
          <a:off x="925654" y="1425679"/>
          <a:ext cx="2169227" cy="196863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MUNICIPALDADES</a:t>
          </a:r>
          <a:br>
            <a:rPr lang="es-ES" sz="1600" kern="1200" dirty="0" smtClean="0"/>
          </a:br>
          <a:r>
            <a:rPr lang="es-ES" sz="1600" kern="1200" dirty="0" smtClean="0"/>
            <a:t>4 trámites</a:t>
          </a:r>
          <a:br>
            <a:rPr lang="es-ES" sz="1600" kern="1200" dirty="0" smtClean="0"/>
          </a:br>
          <a:endParaRPr lang="es-ES" sz="1600" kern="1200" dirty="0"/>
        </a:p>
      </dsp:txBody>
      <dsp:txXfrm>
        <a:off x="925654" y="1425679"/>
        <a:ext cx="2169227" cy="196863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F43CB4-584F-455E-9D37-79ABCF362805}">
      <dsp:nvSpPr>
        <dsp:cNvPr id="0" name=""/>
        <dsp:cNvSpPr/>
      </dsp:nvSpPr>
      <dsp:spPr>
        <a:xfrm>
          <a:off x="0" y="0"/>
          <a:ext cx="7222402" cy="15769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u="none" kern="1200" dirty="0" smtClean="0"/>
            <a:t>Se está iniciando trabajo de una Comisión de Expertos en revisión de toda normativa de construcción (Blue Book) Junio de 2011. Foros consultivos, sector privado y público.</a:t>
          </a:r>
          <a:endParaRPr lang="es-ES" sz="2300" u="none" kern="1200" dirty="0"/>
        </a:p>
      </dsp:txBody>
      <dsp:txXfrm>
        <a:off x="0" y="0"/>
        <a:ext cx="5613099" cy="1576975"/>
      </dsp:txXfrm>
    </dsp:sp>
    <dsp:sp modelId="{1484572D-A440-4227-BD1A-90ACB73AA927}">
      <dsp:nvSpPr>
        <dsp:cNvPr id="0" name=""/>
        <dsp:cNvSpPr/>
      </dsp:nvSpPr>
      <dsp:spPr>
        <a:xfrm>
          <a:off x="637270" y="1839804"/>
          <a:ext cx="7222402" cy="15769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Propuesta de CACIA para la Mejora del Registro  y  Control  de la Inocuidad de Alimentos, en estudio por </a:t>
          </a:r>
          <a:r>
            <a:rPr lang="es-ES" sz="2300" kern="1200" dirty="0" err="1" smtClean="0"/>
            <a:t>M.Salud</a:t>
          </a:r>
          <a:r>
            <a:rPr lang="es-ES" sz="2300" kern="1200" dirty="0" smtClean="0"/>
            <a:t>.</a:t>
          </a:r>
          <a:endParaRPr lang="es-ES" sz="2300" kern="1200" dirty="0"/>
        </a:p>
      </dsp:txBody>
      <dsp:txXfrm>
        <a:off x="637270" y="1839804"/>
        <a:ext cx="5560097" cy="1576975"/>
      </dsp:txXfrm>
    </dsp:sp>
    <dsp:sp modelId="{5D9CA14D-5FFF-400C-83DE-F6855885D06B}">
      <dsp:nvSpPr>
        <dsp:cNvPr id="0" name=""/>
        <dsp:cNvSpPr/>
      </dsp:nvSpPr>
      <dsp:spPr>
        <a:xfrm>
          <a:off x="1274541" y="3679608"/>
          <a:ext cx="7222402" cy="15769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Seguimiento con sectores productivos. Información trimestral a partir de Marzo, 2011. </a:t>
          </a:r>
          <a:endParaRPr lang="es-ES" sz="2300" kern="1200" dirty="0"/>
        </a:p>
      </dsp:txBody>
      <dsp:txXfrm>
        <a:off x="1274541" y="3679608"/>
        <a:ext cx="5560097" cy="1576975"/>
      </dsp:txXfrm>
    </dsp:sp>
    <dsp:sp modelId="{269DB15D-EB32-4CEE-A6A4-82229F4BAD91}">
      <dsp:nvSpPr>
        <dsp:cNvPr id="0" name=""/>
        <dsp:cNvSpPr/>
      </dsp:nvSpPr>
      <dsp:spPr>
        <a:xfrm>
          <a:off x="6197368" y="1195872"/>
          <a:ext cx="1025033" cy="102503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>
        <a:off x="6197368" y="1195872"/>
        <a:ext cx="1025033" cy="1025033"/>
      </dsp:txXfrm>
    </dsp:sp>
    <dsp:sp modelId="{2FD2D77A-103C-4E5F-AF8E-A6E371267077}">
      <dsp:nvSpPr>
        <dsp:cNvPr id="0" name=""/>
        <dsp:cNvSpPr/>
      </dsp:nvSpPr>
      <dsp:spPr>
        <a:xfrm>
          <a:off x="6834639" y="3025164"/>
          <a:ext cx="1025033" cy="102503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/>
        </a:p>
      </dsp:txBody>
      <dsp:txXfrm>
        <a:off x="6834639" y="3025164"/>
        <a:ext cx="1025033" cy="102503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BD9936-D7D9-4671-B142-9CF3D2DE3777}">
      <dsp:nvSpPr>
        <dsp:cNvPr id="0" name=""/>
        <dsp:cNvSpPr/>
      </dsp:nvSpPr>
      <dsp:spPr>
        <a:xfrm rot="5400000">
          <a:off x="3858378" y="-1178360"/>
          <a:ext cx="1884637" cy="4643759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s-CR" sz="2000" b="0" i="0" u="none" strike="noStrike" kern="1200" cap="none" normalizeH="0" baseline="0" dirty="0" smtClean="0">
              <a:ln/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Sistema digital que permite realizar consultas sobre los trámites de permisos, licencias y autorizaciones</a:t>
          </a:r>
          <a:r>
            <a:rPr kumimoji="0" lang="es-MX" sz="2000" b="0" i="0" u="none" strike="noStrike" kern="1200" cap="none" normalizeH="0" baseline="0" dirty="0" smtClean="0">
              <a:ln/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. (Mandato por Ley 7472 y Directriz Presidencial 002-10)</a:t>
          </a:r>
          <a:endParaRPr lang="es-ES" sz="2000" kern="1200" dirty="0">
            <a:latin typeface="Arial" pitchFamily="34" charset="0"/>
            <a:cs typeface="Arial" pitchFamily="34" charset="0"/>
          </a:endParaRPr>
        </a:p>
      </dsp:txBody>
      <dsp:txXfrm rot="5400000">
        <a:off x="3858378" y="-1178360"/>
        <a:ext cx="1884637" cy="4643759"/>
      </dsp:txXfrm>
    </dsp:sp>
    <dsp:sp modelId="{140F804F-0A2E-4B9E-804C-FB1CE3A15B10}">
      <dsp:nvSpPr>
        <dsp:cNvPr id="0" name=""/>
        <dsp:cNvSpPr/>
      </dsp:nvSpPr>
      <dsp:spPr>
        <a:xfrm>
          <a:off x="0" y="57"/>
          <a:ext cx="2483659" cy="22831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¿Qué es?</a:t>
          </a:r>
          <a:endParaRPr lang="es-ES" sz="3200" kern="1200" dirty="0"/>
        </a:p>
      </dsp:txBody>
      <dsp:txXfrm>
        <a:off x="0" y="57"/>
        <a:ext cx="2483659" cy="2283124"/>
      </dsp:txXfrm>
    </dsp:sp>
    <dsp:sp modelId="{6E247FF7-D5B2-4D9E-8A00-18A5281C9CE9}">
      <dsp:nvSpPr>
        <dsp:cNvPr id="0" name=""/>
        <dsp:cNvSpPr/>
      </dsp:nvSpPr>
      <dsp:spPr>
        <a:xfrm rot="5400000">
          <a:off x="3934328" y="1257687"/>
          <a:ext cx="1826499" cy="4562426"/>
        </a:xfrm>
        <a:prstGeom prst="round2SameRect">
          <a:avLst/>
        </a:prstGeom>
        <a:solidFill>
          <a:schemeClr val="accent4">
            <a:tint val="40000"/>
            <a:alpha val="90000"/>
            <a:hueOff val="-3945706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000" kern="1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Información básica de cada trámite: requisitos, plazos de resolución, fundamento legal, costos, horario de atención y funcionario contacto, entre otros. </a:t>
          </a:r>
          <a:endParaRPr lang="es-ES" sz="2000" kern="1200" dirty="0">
            <a:latin typeface="Arial" pitchFamily="34" charset="0"/>
            <a:cs typeface="Arial" pitchFamily="34" charset="0"/>
          </a:endParaRPr>
        </a:p>
      </dsp:txBody>
      <dsp:txXfrm rot="5400000">
        <a:off x="3934328" y="1257687"/>
        <a:ext cx="1826499" cy="4562426"/>
      </dsp:txXfrm>
    </dsp:sp>
    <dsp:sp modelId="{5DF25904-BC97-430A-953B-A7BBB1D9DE8D}">
      <dsp:nvSpPr>
        <dsp:cNvPr id="0" name=""/>
        <dsp:cNvSpPr/>
      </dsp:nvSpPr>
      <dsp:spPr>
        <a:xfrm>
          <a:off x="0" y="2372086"/>
          <a:ext cx="2566365" cy="2283124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¿Qué contiene?</a:t>
          </a:r>
          <a:endParaRPr lang="es-ES" sz="3200" kern="1200" dirty="0"/>
        </a:p>
      </dsp:txBody>
      <dsp:txXfrm>
        <a:off x="0" y="2372086"/>
        <a:ext cx="2566365" cy="228312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1F4D6F-5728-4E03-8F05-EF49DD0EF187}">
      <dsp:nvSpPr>
        <dsp:cNvPr id="0" name=""/>
        <dsp:cNvSpPr/>
      </dsp:nvSpPr>
      <dsp:spPr>
        <a:xfrm>
          <a:off x="0" y="635360"/>
          <a:ext cx="8064895" cy="42611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5926" tIns="148628" rIns="625926" bIns="14224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R" sz="2000" b="1" kern="1200" dirty="0" smtClean="0">
            <a:solidFill>
              <a:schemeClr val="accent1">
                <a:lumMod val="50000"/>
              </a:schemeClr>
            </a:solidFill>
            <a:latin typeface="Perpetua" pitchFamily="18" charset="0"/>
            <a:ea typeface="Times New Roman" pitchFamily="18" charset="0"/>
            <a:cs typeface="Arial" pitchFamily="34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s-CR" sz="2400" kern="1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Acceso a información estandarizada que integra catálogos institucionales en un solo sitio web</a:t>
          </a:r>
          <a:r>
            <a:rPr lang="es-CR" sz="2400" kern="1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: </a:t>
          </a:r>
          <a:r>
            <a:rPr lang="es-CR" sz="2400" kern="1200" dirty="0" smtClean="0">
              <a:latin typeface="Arial" pitchFamily="34" charset="0"/>
              <a:cs typeface="Arial" pitchFamily="34" charset="0"/>
            </a:rPr>
            <a:t>http://www.tramites.go.cr/</a:t>
          </a:r>
          <a:endParaRPr lang="es-CR" sz="2000" b="1" kern="1200" dirty="0" smtClean="0">
            <a:latin typeface="Arial" pitchFamily="34" charset="0"/>
            <a:ea typeface="Times New Roman" pitchFamily="18" charset="0"/>
            <a:cs typeface="Arial" pitchFamily="34" charset="0"/>
          </a:endParaRPr>
        </a:p>
        <a:p>
          <a:pPr marL="57150" lvl="1" indent="-57150" algn="just" defTabSz="3556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es-CR" sz="800" b="1" kern="1200" dirty="0" smtClean="0">
            <a:solidFill>
              <a:schemeClr val="accent1">
                <a:lumMod val="50000"/>
              </a:schemeClr>
            </a:solidFill>
            <a:latin typeface="Arial" pitchFamily="34" charset="0"/>
            <a:ea typeface="Times New Roman" pitchFamily="18" charset="0"/>
            <a:cs typeface="Arial" pitchFamily="34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s-CR" sz="2400" kern="1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Ahorro de tiempo y costo para adquirir formularios y requisitos.</a:t>
          </a:r>
        </a:p>
        <a:p>
          <a:pPr marL="57150" lvl="1" indent="-57150" algn="just" defTabSz="3556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es-CR" sz="800" kern="1200" dirty="0" smtClean="0">
            <a:latin typeface="Arial" pitchFamily="34" charset="0"/>
            <a:ea typeface="Times New Roman" pitchFamily="18" charset="0"/>
            <a:cs typeface="Arial" pitchFamily="34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s-CR" sz="2400" kern="1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Reglas claras y seguridad jurídica. </a:t>
          </a:r>
        </a:p>
        <a:p>
          <a:pPr marL="57150" lvl="1" indent="-57150" algn="just" defTabSz="3556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es-CR" sz="800" kern="1200" dirty="0" smtClean="0">
            <a:latin typeface="Arial" pitchFamily="34" charset="0"/>
            <a:ea typeface="Times New Roman" pitchFamily="18" charset="0"/>
            <a:cs typeface="Arial" pitchFamily="34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s-CR" sz="2400" kern="1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Calificación de los trámites.</a:t>
          </a:r>
        </a:p>
        <a:p>
          <a:pPr marL="57150" lvl="1" indent="-57150" algn="just" defTabSz="3556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es-CR" sz="800" kern="1200" dirty="0" smtClean="0">
            <a:latin typeface="Arial" pitchFamily="34" charset="0"/>
            <a:ea typeface="Times New Roman" pitchFamily="18" charset="0"/>
            <a:cs typeface="Arial" pitchFamily="34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s-CR" sz="2400" kern="1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Control ciudadano de la </a:t>
          </a:r>
          <a:r>
            <a:rPr lang="es-CR" sz="2400" kern="1200" dirty="0" err="1" smtClean="0">
              <a:latin typeface="Arial" pitchFamily="34" charset="0"/>
              <a:ea typeface="Times New Roman" pitchFamily="18" charset="0"/>
              <a:cs typeface="Arial" pitchFamily="34" charset="0"/>
            </a:rPr>
            <a:t>tramitología</a:t>
          </a:r>
          <a:r>
            <a:rPr lang="es-CR" sz="2400" kern="1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 pública.</a:t>
          </a:r>
        </a:p>
      </dsp:txBody>
      <dsp:txXfrm>
        <a:off x="0" y="635360"/>
        <a:ext cx="8064895" cy="4261183"/>
      </dsp:txXfrm>
    </dsp:sp>
    <dsp:sp modelId="{D5E9684B-85BA-4DE4-8B19-D67E5E98BAE9}">
      <dsp:nvSpPr>
        <dsp:cNvPr id="0" name=""/>
        <dsp:cNvSpPr/>
      </dsp:nvSpPr>
      <dsp:spPr>
        <a:xfrm>
          <a:off x="160769" y="76164"/>
          <a:ext cx="5639914" cy="69341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Para el Ciudadano</a:t>
          </a:r>
          <a:endParaRPr lang="es-ES" sz="3200" kern="1200" dirty="0"/>
        </a:p>
      </dsp:txBody>
      <dsp:txXfrm>
        <a:off x="160769" y="76164"/>
        <a:ext cx="5639914" cy="69341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1F4D6F-5728-4E03-8F05-EF49DD0EF187}">
      <dsp:nvSpPr>
        <dsp:cNvPr id="0" name=""/>
        <dsp:cNvSpPr/>
      </dsp:nvSpPr>
      <dsp:spPr>
        <a:xfrm>
          <a:off x="0" y="421399"/>
          <a:ext cx="7224464" cy="43937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0699" tIns="166624" rIns="56069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R" sz="1900" kern="1200" dirty="0" smtClean="0">
            <a:latin typeface="Perpetua" pitchFamily="18" charset="0"/>
            <a:ea typeface="Times New Roman" pitchFamily="18" charset="0"/>
            <a:cs typeface="Arial" pitchFamily="34" charset="0"/>
          </a:endParaRPr>
        </a:p>
        <a:p>
          <a:pPr marL="228600" lvl="1" indent="-228600" algn="just" defTabSz="977900">
            <a:lnSpc>
              <a:spcPts val="264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s-CR" sz="2200" kern="1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Facilita  sus propios Catálogos a partir del Catálogo Nacional.</a:t>
          </a:r>
        </a:p>
        <a:p>
          <a:pPr marL="228600" lvl="1" indent="-228600" algn="just" defTabSz="977900">
            <a:lnSpc>
              <a:spcPts val="264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s-CR" sz="2200" kern="1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Plataforma tecnológica permite divulgar sus trámites sin incurrir en costos de desarrollo.</a:t>
          </a:r>
        </a:p>
        <a:p>
          <a:pPr marL="228600" lvl="1" indent="-228600" algn="just" defTabSz="977900">
            <a:lnSpc>
              <a:spcPts val="264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s-CR" sz="2200" kern="1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Se estandariza la atención al ciudadano en agencias de la institución.</a:t>
          </a:r>
        </a:p>
        <a:p>
          <a:pPr marL="228600" lvl="1" indent="-228600" algn="just" defTabSz="977900">
            <a:lnSpc>
              <a:spcPts val="264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s-CR" sz="2200" kern="1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Posibilita análisis comparativo de trámites.</a:t>
          </a:r>
        </a:p>
        <a:p>
          <a:pPr marL="228600" lvl="1" indent="-228600" algn="just" defTabSz="977900">
            <a:lnSpc>
              <a:spcPts val="264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s-CR" sz="2200" kern="1200" dirty="0" smtClean="0">
              <a:latin typeface="Arial" pitchFamily="34" charset="0"/>
              <a:ea typeface="Times New Roman" pitchFamily="18" charset="0"/>
              <a:cs typeface="Arial" pitchFamily="34" charset="0"/>
            </a:rPr>
            <a:t>Las municipalidades podrían incentivar la inversión en sus cantones al divulgar sus trámites. </a:t>
          </a:r>
        </a:p>
      </dsp:txBody>
      <dsp:txXfrm>
        <a:off x="0" y="421399"/>
        <a:ext cx="7224464" cy="4393757"/>
      </dsp:txXfrm>
    </dsp:sp>
    <dsp:sp modelId="{D5E9684B-85BA-4DE4-8B19-D67E5E98BAE9}">
      <dsp:nvSpPr>
        <dsp:cNvPr id="0" name=""/>
        <dsp:cNvSpPr/>
      </dsp:nvSpPr>
      <dsp:spPr>
        <a:xfrm>
          <a:off x="0" y="0"/>
          <a:ext cx="5052186" cy="71378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1147" tIns="0" rIns="191147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Para las instituciones</a:t>
          </a:r>
          <a:endParaRPr lang="es-ES" sz="3200" kern="1200" dirty="0"/>
        </a:p>
      </dsp:txBody>
      <dsp:txXfrm>
        <a:off x="0" y="0"/>
        <a:ext cx="5052186" cy="713786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E8D1E9-A11C-43C1-99DA-DA54665796EE}">
      <dsp:nvSpPr>
        <dsp:cNvPr id="0" name=""/>
        <dsp:cNvSpPr/>
      </dsp:nvSpPr>
      <dsp:spPr>
        <a:xfrm>
          <a:off x="0" y="1549971"/>
          <a:ext cx="820891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2D7CE33-79B2-4B61-8983-C0A3B547A4C0}">
      <dsp:nvSpPr>
        <dsp:cNvPr id="0" name=""/>
        <dsp:cNvSpPr/>
      </dsp:nvSpPr>
      <dsp:spPr>
        <a:xfrm>
          <a:off x="432047" y="110783"/>
          <a:ext cx="6970359" cy="18944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tabLst>
              <a:tab pos="0" algn="l"/>
            </a:tabLst>
          </a:pPr>
          <a:r>
            <a:rPr lang="es-ES" sz="1800" kern="1200" dirty="0" smtClean="0"/>
            <a:t>Aprobado por Dictamen Afirmativo, Comisión de Asuntos Jurídicos,  Expediente 16.956.  Reforma y Adición a la Ley 8220.</a:t>
          </a:r>
          <a:r>
            <a:rPr lang="es-ES" sz="1400" kern="1200" dirty="0" smtClean="0"/>
            <a:t/>
          </a:r>
          <a:br>
            <a:rPr lang="es-ES" sz="1400" kern="1200" dirty="0" smtClean="0"/>
          </a:br>
          <a:r>
            <a:rPr lang="es-ES" sz="1400" kern="1200" dirty="0" smtClean="0"/>
            <a:t> *  </a:t>
          </a:r>
          <a:r>
            <a:rPr lang="es-ES" sz="1700" kern="1200" dirty="0" smtClean="0"/>
            <a:t>Se dota de sanciones.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0" algn="l"/>
            </a:tabLst>
          </a:pPr>
          <a:r>
            <a:rPr lang="es-ES" sz="1700" kern="1200" dirty="0" smtClean="0"/>
            <a:t> * Se incorpora el Costo Beneficio para la emisión de regulaciones.</a:t>
          </a:r>
          <a:br>
            <a:rPr lang="es-ES" sz="1700" kern="1200" dirty="0" smtClean="0"/>
          </a:br>
          <a:r>
            <a:rPr lang="es-ES" sz="1700" kern="1200" dirty="0" smtClean="0"/>
            <a:t> * Se mejora el procedimiento de la aplicación del Silencio Positivo.</a:t>
          </a:r>
          <a:br>
            <a:rPr lang="es-ES" sz="1700" kern="1200" dirty="0" smtClean="0"/>
          </a:br>
          <a:r>
            <a:rPr lang="es-ES" sz="1700" kern="1200" dirty="0" smtClean="0"/>
            <a:t> * Se fortalece la Rectoría del MEIC en materia de mejora regulatoria.</a:t>
          </a:r>
          <a:endParaRPr lang="es-ES" sz="1700" kern="1200" dirty="0"/>
        </a:p>
      </dsp:txBody>
      <dsp:txXfrm>
        <a:off x="432047" y="110783"/>
        <a:ext cx="6970359" cy="1894460"/>
      </dsp:txXfrm>
    </dsp:sp>
    <dsp:sp modelId="{DCB899F7-4F98-4902-99A4-85620FBB0E98}">
      <dsp:nvSpPr>
        <dsp:cNvPr id="0" name=""/>
        <dsp:cNvSpPr/>
      </dsp:nvSpPr>
      <dsp:spPr>
        <a:xfrm>
          <a:off x="0" y="3310807"/>
          <a:ext cx="820891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3DC8899-DE7B-40A5-91E4-ABE48D32A5B1}">
      <dsp:nvSpPr>
        <dsp:cNvPr id="0" name=""/>
        <dsp:cNvSpPr/>
      </dsp:nvSpPr>
      <dsp:spPr>
        <a:xfrm>
          <a:off x="410445" y="2314971"/>
          <a:ext cx="6970359" cy="136483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Avances de Estrategia de Simplificación de Trámites y </a:t>
          </a:r>
          <a:r>
            <a:rPr lang="es-MX" sz="1800" kern="1200" dirty="0" smtClean="0"/>
            <a:t>su complementariedad con la legislación vigente en materia de Control Interno y contra el Enriquecimiento Ilícito. Contraloría GR</a:t>
          </a:r>
          <a:endParaRPr lang="es-ES" sz="1800" kern="1200" dirty="0"/>
        </a:p>
      </dsp:txBody>
      <dsp:txXfrm>
        <a:off x="410445" y="2314971"/>
        <a:ext cx="6970359" cy="1364835"/>
      </dsp:txXfrm>
    </dsp:sp>
    <dsp:sp modelId="{FEE425C4-F5BE-46A3-801E-4828F1412F34}">
      <dsp:nvSpPr>
        <dsp:cNvPr id="0" name=""/>
        <dsp:cNvSpPr/>
      </dsp:nvSpPr>
      <dsp:spPr>
        <a:xfrm>
          <a:off x="0" y="5106128"/>
          <a:ext cx="820891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0F3663-607D-4B49-83F3-DC3B362D5DDF}">
      <dsp:nvSpPr>
        <dsp:cNvPr id="0" name=""/>
        <dsp:cNvSpPr/>
      </dsp:nvSpPr>
      <dsp:spPr>
        <a:xfrm>
          <a:off x="410445" y="4075807"/>
          <a:ext cx="7042359" cy="139932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Acercamiento con la Corte Suprema de Justicia en materia de interpretación de fallos sobre el silencio positivo, para tema ambiental y de salud.</a:t>
          </a:r>
          <a:endParaRPr lang="es-ES" sz="1800" kern="1200" dirty="0"/>
        </a:p>
      </dsp:txBody>
      <dsp:txXfrm>
        <a:off x="410445" y="4075807"/>
        <a:ext cx="7042359" cy="1399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0.38444</cdr:x>
      <cdr:y>0.14241</cdr:y>
    </cdr:from>
    <cdr:to>
      <cdr:x>0.90088</cdr:x>
      <cdr:y>0.22535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934372" y="728081"/>
          <a:ext cx="3941908" cy="424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b="1" dirty="0"/>
            <a:t>Propuestas Filtradas </a:t>
          </a:r>
          <a:r>
            <a:rPr lang="es-ES" sz="1400" b="1" dirty="0" smtClean="0"/>
            <a:t>a partir del  8 mayo de 2010 a la fecha</a:t>
          </a:r>
          <a:endParaRPr lang="es-E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287E3E5-8FC9-47D0-A917-1C63992B9985}" type="datetimeFigureOut">
              <a:rPr lang="es-ES"/>
              <a:pPr>
                <a:defRPr/>
              </a:pPr>
              <a:t>30/10/2014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54CD97D-D0DF-44CC-B777-00B0EC1E0EE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MX" smtClean="0"/>
          </a:p>
        </p:txBody>
      </p:sp>
      <p:sp>
        <p:nvSpPr>
          <p:cNvPr id="1536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E4314F-F20C-4D2C-BF2B-C381FA1C9CA3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2" tIns="45236" rIns="90472" bIns="45236" anchor="b"/>
          <a:lstStyle/>
          <a:p>
            <a:pPr algn="r" defTabSz="903288"/>
            <a:fld id="{B6118E16-4E57-4939-8F26-1745C2206B1A}" type="slidenum">
              <a:rPr lang="es-ES_tradnl" altLang="en-US" sz="1200">
                <a:latin typeface="Calibri" pitchFamily="34" charset="0"/>
              </a:rPr>
              <a:pPr algn="r" defTabSz="903288"/>
              <a:t>4</a:t>
            </a:fld>
            <a:endParaRPr lang="es-ES_tradnl" altLang="en-US" sz="1200">
              <a:latin typeface="Calibri" pitchFamily="34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47713" y="492125"/>
            <a:ext cx="5422900" cy="40687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CR" smtClean="0"/>
          </a:p>
        </p:txBody>
      </p:sp>
      <p:sp>
        <p:nvSpPr>
          <p:cNvPr id="31747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C58D7D-68E7-423A-A60C-0D32D7895326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 txBox="1">
            <a:spLocks noGrp="1"/>
          </p:cNvSpPr>
          <p:nvPr/>
        </p:nvSpPr>
        <p:spPr bwMode="auto">
          <a:xfrm>
            <a:off x="3886200" y="868521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2" tIns="45236" rIns="90472" bIns="45236" anchor="b"/>
          <a:lstStyle/>
          <a:p>
            <a:pPr algn="r" defTabSz="903288"/>
            <a:fld id="{6A47196B-14DC-47DE-8364-9D5885D6E514}" type="slidenum">
              <a:rPr lang="es-ES" sz="1200">
                <a:latin typeface="Century Gothic" pitchFamily="34" charset="0"/>
              </a:rPr>
              <a:pPr algn="r" defTabSz="903288"/>
              <a:t>19</a:t>
            </a:fld>
            <a:endParaRPr lang="es-ES" sz="1200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CDD9B-CA49-47F3-9D5B-A33B263E35F6}" type="datetimeFigureOut">
              <a:rPr lang="es-ES"/>
              <a:pPr>
                <a:defRPr/>
              </a:pPr>
              <a:t>30/10/2014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CAC87-8152-4E03-9EC3-FCB16A8F05E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33CAE-6DDE-4778-B13C-1C2895489EFE}" type="datetimeFigureOut">
              <a:rPr lang="es-ES"/>
              <a:pPr>
                <a:defRPr/>
              </a:pPr>
              <a:t>30/10/2014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30AD-640D-4156-8014-85C4896F0E2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078C7-814D-46E2-898D-609AD5B5276E}" type="datetimeFigureOut">
              <a:rPr lang="es-ES"/>
              <a:pPr>
                <a:defRPr/>
              </a:pPr>
              <a:t>30/10/2014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7DA0C-B1DF-4CC6-AA57-1FB44B2CBEE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2C265-4288-4E08-8FD4-EB1040666B62}" type="datetimeFigureOut">
              <a:rPr lang="es-ES"/>
              <a:pPr>
                <a:defRPr/>
              </a:pPr>
              <a:t>30/10/2014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2D69F-EA6C-4A50-AA71-F0A2FFD696F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101FF-5F6A-4B6E-B590-32A7CDE53786}" type="datetimeFigureOut">
              <a:rPr lang="es-ES"/>
              <a:pPr>
                <a:defRPr/>
              </a:pPr>
              <a:t>30/10/2014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44879-B904-4DF2-8210-1B4E43E12FD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FD94A-07A0-4A71-B784-A3EDC795F054}" type="datetimeFigureOut">
              <a:rPr lang="es-ES"/>
              <a:pPr>
                <a:defRPr/>
              </a:pPr>
              <a:t>30/10/2014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DF8B5-6896-4CC3-83F4-EF26129FC96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59D9A-40F1-42E5-A0E0-5CC99E623208}" type="datetimeFigureOut">
              <a:rPr lang="es-ES"/>
              <a:pPr>
                <a:defRPr/>
              </a:pPr>
              <a:t>30/10/2014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474BB-486C-4CA7-BEB6-9147B5F1D99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28752-FB51-46EF-BABB-CA404B32F341}" type="datetimeFigureOut">
              <a:rPr lang="es-ES"/>
              <a:pPr>
                <a:defRPr/>
              </a:pPr>
              <a:t>30/10/2014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5E192-72CB-4336-891E-CC313DD7348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BE459-F6A1-4ABD-85DB-9C91B841160D}" type="datetimeFigureOut">
              <a:rPr lang="es-ES"/>
              <a:pPr>
                <a:defRPr/>
              </a:pPr>
              <a:t>30/10/2014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41526-262C-482D-A33F-95D8D8F4A65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A4867-750E-4410-949E-A823EAF87837}" type="datetimeFigureOut">
              <a:rPr lang="es-ES"/>
              <a:pPr>
                <a:defRPr/>
              </a:pPr>
              <a:t>30/10/2014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5DB43-BE31-4498-B898-6C1FDD03197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42C95-1652-41C9-A14A-228974EFC5E2}" type="datetimeFigureOut">
              <a:rPr lang="es-ES"/>
              <a:pPr>
                <a:defRPr/>
              </a:pPr>
              <a:t>30/10/2014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DE4A5-8EDD-42FA-98C3-E7CAA52D54B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3686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6F69BD-1EF7-4FB5-A763-A168539A4DD6}" type="datetimeFigureOut">
              <a:rPr lang="es-ES"/>
              <a:pPr>
                <a:defRPr/>
              </a:pPr>
              <a:t>30/10/2014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009AF4-774F-4579-8EC5-2560B5F4A69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ic.go.cr/" TargetMode="External"/><Relationship Id="rId2" Type="http://schemas.openxmlformats.org/officeDocument/2006/relationships/hyperlink" Target="file:///C:\Users\iaraya\Desktop\Video%20y%20PPP%20Simplif\Catalogo%20final.avi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hyperlink" Target="http://www.competitividad.go.cr/catalogotramite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Hoja_de_c_lculo_de_Microsoft_Office_Excel_97-20031.xls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2 CuadroTexto"/>
          <p:cNvSpPr txBox="1">
            <a:spLocks noChangeArrowheads="1"/>
          </p:cNvSpPr>
          <p:nvPr/>
        </p:nvSpPr>
        <p:spPr bwMode="auto">
          <a:xfrm>
            <a:off x="323528" y="3068960"/>
            <a:ext cx="8643998" cy="220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357188" indent="-357188" algn="ctr" fontAlgn="auto">
              <a:spcBef>
                <a:spcPct val="45000"/>
              </a:spcBef>
              <a:spcAft>
                <a:spcPts val="0"/>
              </a:spcAft>
              <a:buClr>
                <a:schemeClr val="accent2"/>
              </a:buClr>
              <a:defRPr/>
            </a:pPr>
            <a:r>
              <a:rPr lang="es-ES" sz="2800" b="1" dirty="0">
                <a:solidFill>
                  <a:schemeClr val="accent3">
                    <a:lumMod val="75000"/>
                  </a:schemeClr>
                </a:solidFill>
                <a:latin typeface="Microsoft Sans Serif" pitchFamily="34" charset="0"/>
                <a:cs typeface="Microsoft Sans Serif" pitchFamily="34" charset="0"/>
              </a:rPr>
              <a:t>ESTRATÉGIA DE MEJORA REGULATORIA Y SIMPLIFICACIÓN DE TRÁMITES</a:t>
            </a:r>
          </a:p>
          <a:p>
            <a:pPr marL="357188" indent="-357188" algn="ctr" fontAlgn="auto">
              <a:spcBef>
                <a:spcPct val="45000"/>
              </a:spcBef>
              <a:spcAft>
                <a:spcPts val="0"/>
              </a:spcAft>
              <a:buClr>
                <a:schemeClr val="accent2"/>
              </a:buClr>
              <a:defRPr/>
            </a:pPr>
            <a:endParaRPr lang="es-ES" sz="2800" b="1" dirty="0">
              <a:solidFill>
                <a:schemeClr val="accent3">
                  <a:lumMod val="75000"/>
                </a:schemeClr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marL="357188" indent="-357188" algn="ctr" fontAlgn="auto">
              <a:spcBef>
                <a:spcPct val="45000"/>
              </a:spcBef>
              <a:spcAft>
                <a:spcPts val="0"/>
              </a:spcAft>
              <a:buClr>
                <a:schemeClr val="accent2"/>
              </a:buClr>
              <a:defRPr/>
            </a:pPr>
            <a:r>
              <a:rPr lang="es-ES" sz="2800" b="1" dirty="0">
                <a:solidFill>
                  <a:schemeClr val="accent3">
                    <a:lumMod val="75000"/>
                  </a:schemeClr>
                </a:solidFill>
                <a:latin typeface="Microsoft Sans Serif" pitchFamily="34" charset="0"/>
                <a:cs typeface="Microsoft Sans Serif" pitchFamily="34" charset="0"/>
              </a:rPr>
              <a:t> AVANCES Y RETOS</a:t>
            </a:r>
            <a:endParaRPr lang="es-ES" sz="2800" b="1" dirty="0">
              <a:solidFill>
                <a:schemeClr val="accent3">
                  <a:lumMod val="75000"/>
                </a:schemeClr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14340" name="7 Imagen" descr="logo MEIC CS3 alta resolución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350" y="549275"/>
            <a:ext cx="198755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n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692150"/>
            <a:ext cx="2341562" cy="1511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611188" y="0"/>
            <a:ext cx="8153400" cy="936625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latin typeface="+mj-lt"/>
                <a:ea typeface="+mj-ea"/>
                <a:cs typeface="+mj-cs"/>
              </a:rPr>
              <a:t>Instituciones prioritarias</a:t>
            </a:r>
            <a:endParaRPr lang="es-ES" sz="3200" dirty="0">
              <a:latin typeface="+mj-lt"/>
              <a:ea typeface="+mj-ea"/>
              <a:cs typeface="+mj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dirty="0">
                <a:latin typeface="+mj-lt"/>
                <a:ea typeface="+mj-ea"/>
                <a:cs typeface="+mj-cs"/>
              </a:rPr>
              <a:t>MINAET</a:t>
            </a:r>
            <a:endParaRPr lang="es-CR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95288" y="333375"/>
            <a:ext cx="1296987" cy="36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</a:rPr>
              <a:t>META 1</a:t>
            </a:r>
            <a:endParaRPr lang="es-ES" dirty="0">
              <a:latin typeface="+mn-lt"/>
            </a:endParaRPr>
          </a:p>
        </p:txBody>
      </p:sp>
      <p:sp>
        <p:nvSpPr>
          <p:cNvPr id="8" name="7 Pentágono"/>
          <p:cNvSpPr/>
          <p:nvPr/>
        </p:nvSpPr>
        <p:spPr>
          <a:xfrm>
            <a:off x="285688" y="4005064"/>
            <a:ext cx="8858312" cy="2376264"/>
          </a:xfrm>
          <a:prstGeom prst="homePlate">
            <a:avLst/>
          </a:prstGeom>
          <a:solidFill>
            <a:srgbClr val="F5791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/>
              <a:t>Temas en proceso</a:t>
            </a:r>
          </a:p>
          <a:p>
            <a:pPr marL="285750" indent="-285750" fontAlgn="auto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s-ES" u="sng" dirty="0"/>
              <a:t>Vertidos, perforación pozos y concesiones</a:t>
            </a:r>
            <a:r>
              <a:rPr lang="es-ES" dirty="0"/>
              <a:t>:  En etapa de contratación la Etapa II sistema digital que incorpora firma digital y aprobación, AYA SENARA. Junio, 2011.</a:t>
            </a:r>
          </a:p>
          <a:p>
            <a:pPr marL="285750" indent="-285750" fontAlgn="auto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s-ES" u="sng" dirty="0"/>
              <a:t>Combustibles</a:t>
            </a:r>
            <a:r>
              <a:rPr lang="es-ES" dirty="0"/>
              <a:t>: simplificación de procesos y digitalización de expedientes. Enero 2011</a:t>
            </a:r>
            <a:br>
              <a:rPr lang="es-ES" dirty="0"/>
            </a:br>
            <a:r>
              <a:rPr lang="es-MX" dirty="0"/>
              <a:t>En proceso de revisión planes para  trámites SETENA.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1143000" y="1071563"/>
            <a:ext cx="7143750" cy="2000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b="1" dirty="0"/>
              <a:t>Trámites Prioritarios </a:t>
            </a:r>
            <a:r>
              <a:rPr lang="es-MX" sz="2000" b="1" dirty="0"/>
              <a:t>(</a:t>
            </a:r>
            <a:r>
              <a:rPr lang="es-MX" sz="2600" b="1" dirty="0"/>
              <a:t>11</a:t>
            </a:r>
            <a:r>
              <a:rPr lang="es-MX" sz="2000" b="1" dirty="0"/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2000" dirty="0"/>
              <a:t>Vertidos, Perforación de Pozos, Concesión Aguas, Declaratoria de Zona Bosque o Humedal, Viabilidad y Licencia Ambiental, Permisos Combustibles, Registro Agroquímicos (2), Duplicidades  </a:t>
            </a:r>
            <a:r>
              <a:rPr lang="es-CR" sz="2400" dirty="0"/>
              <a:t>SENARA-SETENA-AYA. </a:t>
            </a:r>
            <a:endParaRPr lang="es-ES" sz="2400" dirty="0"/>
          </a:p>
        </p:txBody>
      </p:sp>
      <p:sp>
        <p:nvSpPr>
          <p:cNvPr id="5" name="4 Pentágono"/>
          <p:cNvSpPr/>
          <p:nvPr/>
        </p:nvSpPr>
        <p:spPr>
          <a:xfrm>
            <a:off x="285720" y="1052736"/>
            <a:ext cx="8858280" cy="2808312"/>
          </a:xfrm>
          <a:prstGeom prst="homePlat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sz="2800" b="1">
                <a:solidFill>
                  <a:srgbClr val="FFFFFF"/>
                </a:solidFill>
              </a:rPr>
              <a:t>Avances en Planes</a:t>
            </a:r>
          </a:p>
          <a:p>
            <a:pPr algn="ctr"/>
            <a:endParaRPr lang="es-ES" sz="14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es-MX" u="sng">
                <a:solidFill>
                  <a:srgbClr val="FFFFFF"/>
                </a:solidFill>
              </a:rPr>
              <a:t>Vertidos, perforación de pozos y concesiones aguas</a:t>
            </a:r>
            <a:r>
              <a:rPr lang="es-MX">
                <a:solidFill>
                  <a:srgbClr val="FFFFFF"/>
                </a:solidFill>
              </a:rPr>
              <a:t>: 1er etapa-Sistema Digital implementado (solicitud digital Depto. Aguas, AYA y SENARA solo visualizan) </a:t>
            </a:r>
          </a:p>
          <a:p>
            <a:pPr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es-MX" u="sng">
                <a:solidFill>
                  <a:srgbClr val="FFFFFF"/>
                </a:solidFill>
              </a:rPr>
              <a:t>Declaración zona bosque y humedal</a:t>
            </a:r>
            <a:r>
              <a:rPr lang="es-MX">
                <a:solidFill>
                  <a:srgbClr val="FFFFFF"/>
                </a:solidFill>
              </a:rPr>
              <a:t>: Emisión de Resolución R-SINAC-028-2010 (LG 163  del 23/08/10), se establecieron criterios uniformes para las áreas de aprovechamiento forestal.</a:t>
            </a:r>
          </a:p>
          <a:p>
            <a:pPr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es-MX">
                <a:solidFill>
                  <a:srgbClr val="FFFFFF"/>
                </a:solidFill>
              </a:rPr>
              <a:t>89 trámites incluidos en Catálogo Nacional.</a:t>
            </a:r>
            <a:endParaRPr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611188" y="0"/>
            <a:ext cx="8153400" cy="936625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latin typeface="+mj-lt"/>
                <a:ea typeface="+mj-ea"/>
                <a:cs typeface="+mj-cs"/>
              </a:rPr>
              <a:t>Instituciones prioritarias</a:t>
            </a:r>
            <a:endParaRPr lang="es-ES" sz="3200" dirty="0">
              <a:latin typeface="+mj-lt"/>
              <a:ea typeface="+mj-ea"/>
              <a:cs typeface="+mj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dirty="0">
                <a:latin typeface="+mj-lt"/>
                <a:ea typeface="+mj-ea"/>
                <a:cs typeface="+mj-cs"/>
              </a:rPr>
              <a:t>Ministerio de Agricultura</a:t>
            </a:r>
            <a:endParaRPr lang="es-CR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95288" y="333375"/>
            <a:ext cx="1296987" cy="36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</a:rPr>
              <a:t>META 1</a:t>
            </a:r>
            <a:endParaRPr lang="es-ES" dirty="0">
              <a:latin typeface="+mn-lt"/>
            </a:endParaRPr>
          </a:p>
        </p:txBody>
      </p:sp>
      <p:sp>
        <p:nvSpPr>
          <p:cNvPr id="8" name="7 Pentágono"/>
          <p:cNvSpPr/>
          <p:nvPr/>
        </p:nvSpPr>
        <p:spPr>
          <a:xfrm>
            <a:off x="251520" y="4365104"/>
            <a:ext cx="8715468" cy="2348880"/>
          </a:xfrm>
          <a:prstGeom prst="homePlate">
            <a:avLst/>
          </a:prstGeom>
          <a:solidFill>
            <a:srgbClr val="F5791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700" b="1" dirty="0"/>
              <a:t>Temas en proceso</a:t>
            </a:r>
          </a:p>
          <a:p>
            <a:pPr marL="342900" indent="-257175" algn="just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alibri" pitchFamily="34" charset="0"/>
              <a:buChar char="•"/>
              <a:defRPr/>
            </a:pPr>
            <a:r>
              <a:rPr lang="es-ES" u="sng" dirty="0"/>
              <a:t>Duplicidad Salud-SENASA :</a:t>
            </a:r>
            <a:r>
              <a:rPr lang="es-ES" dirty="0"/>
              <a:t> se requiere delimitación mayor, vía reforma de ley. Primer Trimestre, 2011.</a:t>
            </a:r>
          </a:p>
          <a:p>
            <a:pPr marL="342900" indent="-257175" algn="just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alibri" pitchFamily="34" charset="0"/>
              <a:buChar char="•"/>
              <a:defRPr/>
            </a:pPr>
            <a:r>
              <a:rPr lang="es-ES" u="sng" dirty="0"/>
              <a:t>CVO:</a:t>
            </a:r>
            <a:r>
              <a:rPr lang="es-ES" dirty="0"/>
              <a:t> se plantea una reforma integral al reglamento del CVO, marzo 2011. </a:t>
            </a:r>
          </a:p>
          <a:p>
            <a:pPr marL="342900" indent="-257175" algn="just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alibri" pitchFamily="34" charset="0"/>
              <a:buChar char="•"/>
              <a:defRPr/>
            </a:pPr>
            <a:r>
              <a:rPr lang="es-ES" u="sng" dirty="0"/>
              <a:t>Certificaciones de exportación: </a:t>
            </a:r>
            <a:r>
              <a:rPr lang="es-ES" dirty="0"/>
              <a:t>Se digitalizara registro de exportadores enlazado con PROCOMER. Mayo, 2011</a:t>
            </a:r>
          </a:p>
          <a:p>
            <a:pPr marL="342900" indent="-257175" algn="just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alibri" pitchFamily="34" charset="0"/>
              <a:buChar char="•"/>
              <a:defRPr/>
            </a:pPr>
            <a:r>
              <a:rPr lang="es-MX" dirty="0"/>
              <a:t>En proceso de revisión los planes para  el resto de los trámites. </a:t>
            </a:r>
            <a:r>
              <a:rPr lang="es-MX" dirty="0" err="1"/>
              <a:t>Dic</a:t>
            </a:r>
            <a:r>
              <a:rPr lang="es-MX" dirty="0"/>
              <a:t>, 17.</a:t>
            </a:r>
            <a:endParaRPr lang="es-ES" u="sng" dirty="0"/>
          </a:p>
          <a:p>
            <a:pPr marL="342900" indent="-257175" algn="just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alibri" pitchFamily="34" charset="0"/>
              <a:buChar char="•"/>
              <a:defRPr/>
            </a:pP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684213" y="1214438"/>
            <a:ext cx="7643812" cy="2071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/>
              <a:t>Trámites Prioritarios (10)</a:t>
            </a:r>
            <a:r>
              <a:rPr lang="es-ES" sz="2300" b="1" dirty="0"/>
              <a:t/>
            </a:r>
            <a:br>
              <a:rPr lang="es-ES" sz="2300" b="1" dirty="0"/>
            </a:br>
            <a:r>
              <a:rPr lang="es-CR" sz="2300" dirty="0"/>
              <a:t>Duplicidad MAG-Salud, Certificado Veterinario de Operación (CVO), Registro de Productos (Medicamentos Veterinarios, Alimentos Animales,  Agroquímicos-2-),  Certificados Exportación e Importación, Uso de suelo de vocación agrícola, </a:t>
            </a:r>
            <a:endParaRPr lang="es-ES" sz="23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300" dirty="0"/>
          </a:p>
        </p:txBody>
      </p:sp>
      <p:sp>
        <p:nvSpPr>
          <p:cNvPr id="5" name="4 Pentágono"/>
          <p:cNvSpPr/>
          <p:nvPr/>
        </p:nvSpPr>
        <p:spPr>
          <a:xfrm>
            <a:off x="251520" y="1124744"/>
            <a:ext cx="8892480" cy="3168352"/>
          </a:xfrm>
          <a:prstGeom prst="homePlat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sz="2800" b="1">
                <a:solidFill>
                  <a:srgbClr val="FFFFFF"/>
                </a:solidFill>
              </a:rPr>
              <a:t>Avances en Planes</a:t>
            </a:r>
            <a:endParaRPr lang="es-ES" sz="280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es-MX" u="sng">
                <a:solidFill>
                  <a:srgbClr val="FFFFFF"/>
                </a:solidFill>
              </a:rPr>
              <a:t>Medicamentos Veterinarios</a:t>
            </a:r>
            <a:r>
              <a:rPr lang="es-MX">
                <a:solidFill>
                  <a:srgbClr val="FFFFFF"/>
                </a:solidFill>
              </a:rPr>
              <a:t>: </a:t>
            </a:r>
            <a:r>
              <a:rPr lang="es-ES">
                <a:solidFill>
                  <a:srgbClr val="FFFFFF"/>
                </a:solidFill>
              </a:rPr>
              <a:t>Sist.digital en pruebas. Implementación, Dic,2010.</a:t>
            </a:r>
            <a:endParaRPr lang="es-CR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es-ES" u="sng">
                <a:solidFill>
                  <a:srgbClr val="FFFFFF"/>
                </a:solidFill>
              </a:rPr>
              <a:t>Duplicidad Salud-SENASA</a:t>
            </a:r>
            <a:r>
              <a:rPr lang="es-ES" b="1">
                <a:solidFill>
                  <a:srgbClr val="FFFFFF"/>
                </a:solidFill>
              </a:rPr>
              <a:t>:  </a:t>
            </a:r>
            <a:r>
              <a:rPr lang="es-ES">
                <a:solidFill>
                  <a:srgbClr val="FFFFFF"/>
                </a:solidFill>
              </a:rPr>
              <a:t>Propuesta de decreto de delimitación de competencias en el marco de la ley vigente, lista para firma.</a:t>
            </a:r>
            <a:endParaRPr lang="es-CR">
              <a:solidFill>
                <a:srgbClr val="FFFFFF"/>
              </a:solidFill>
            </a:endParaRPr>
          </a:p>
          <a:p>
            <a:pPr algn="just"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es-MX" u="sng">
                <a:solidFill>
                  <a:srgbClr val="FFFFFF"/>
                </a:solidFill>
              </a:rPr>
              <a:t>CVO</a:t>
            </a:r>
            <a:r>
              <a:rPr lang="es-MX">
                <a:solidFill>
                  <a:srgbClr val="FFFFFF"/>
                </a:solidFill>
              </a:rPr>
              <a:t>: reforma parcial, simplifica requisitos y establece un solo CVO cuando un establecimiento tiene varias actividades. NOV,2010.</a:t>
            </a:r>
            <a:r>
              <a:rPr lang="es-ES" u="sng">
                <a:solidFill>
                  <a:srgbClr val="FFFFFF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es-ES" u="sng">
                <a:solidFill>
                  <a:srgbClr val="FFFFFF"/>
                </a:solidFill>
              </a:rPr>
              <a:t>Certificaciones de importación</a:t>
            </a:r>
            <a:r>
              <a:rPr lang="es-ES">
                <a:solidFill>
                  <a:srgbClr val="FFFFFF"/>
                </a:solidFill>
              </a:rPr>
              <a:t>: Se eliminó requisito para productos de riesgo insignificante (Nota 44). Está en trámites con Aduanas para su implementación.</a:t>
            </a:r>
            <a:endParaRPr lang="es-MX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spcAft>
                <a:spcPct val="35000"/>
              </a:spcAft>
              <a:buFont typeface="Arial" charset="0"/>
              <a:buChar char="•"/>
            </a:pPr>
            <a:r>
              <a:rPr lang="es-MX">
                <a:solidFill>
                  <a:srgbClr val="FFFFFF"/>
                </a:solidFill>
              </a:rPr>
              <a:t>124 trámites incluidos en el catálogo. </a:t>
            </a:r>
            <a:endParaRPr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611188" y="0"/>
            <a:ext cx="8153400" cy="936625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latin typeface="+mj-lt"/>
                <a:ea typeface="+mj-ea"/>
                <a:cs typeface="+mj-cs"/>
              </a:rPr>
              <a:t>Instituciones prioritarias</a:t>
            </a:r>
            <a:endParaRPr lang="es-ES" sz="3200" dirty="0">
              <a:latin typeface="+mj-lt"/>
              <a:ea typeface="+mj-ea"/>
              <a:cs typeface="+mj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dirty="0">
                <a:latin typeface="+mj-lt"/>
                <a:ea typeface="+mj-ea"/>
                <a:cs typeface="+mj-cs"/>
              </a:rPr>
              <a:t>Ministerio de Salud</a:t>
            </a:r>
            <a:endParaRPr lang="es-CR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95288" y="333375"/>
            <a:ext cx="1296987" cy="36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</a:rPr>
              <a:t>META 1</a:t>
            </a:r>
            <a:endParaRPr lang="es-ES" dirty="0">
              <a:latin typeface="+mn-lt"/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1258888" y="1989138"/>
          <a:ext cx="5256582" cy="1944215"/>
        </p:xfrm>
        <a:graphic>
          <a:graphicData uri="http://schemas.openxmlformats.org/drawingml/2006/table">
            <a:tbl>
              <a:tblPr/>
              <a:tblGrid>
                <a:gridCol w="2323832"/>
                <a:gridCol w="1534723"/>
                <a:gridCol w="1398027"/>
              </a:tblGrid>
              <a:tr h="3888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4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Tipo de Registro</a:t>
                      </a:r>
                      <a:endParaRPr lang="es-E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400" b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16/06/2010</a:t>
                      </a:r>
                      <a:endParaRPr lang="es-E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400" b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15/10/2010</a:t>
                      </a:r>
                      <a:endParaRPr lang="es-E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4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Medicamentos</a:t>
                      </a:r>
                      <a:endParaRPr lang="es-E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4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1662</a:t>
                      </a:r>
                      <a:endParaRPr lang="es-E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400" b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647</a:t>
                      </a:r>
                      <a:endParaRPr lang="es-E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400" b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Productos naturales</a:t>
                      </a:r>
                      <a:endParaRPr lang="es-E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4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215</a:t>
                      </a:r>
                      <a:endParaRPr lang="es-E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4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94</a:t>
                      </a:r>
                      <a:endParaRPr lang="es-E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400" b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Cosméticos</a:t>
                      </a:r>
                      <a:endParaRPr lang="es-E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4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1320</a:t>
                      </a:r>
                      <a:endParaRPr lang="es-E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4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152</a:t>
                      </a:r>
                      <a:endParaRPr lang="es-E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400" b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Alimentos</a:t>
                      </a:r>
                      <a:endParaRPr lang="es-E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400" b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779</a:t>
                      </a:r>
                      <a:endParaRPr lang="es-E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4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0</a:t>
                      </a:r>
                      <a:endParaRPr lang="es-E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323850" y="1196975"/>
            <a:ext cx="7883525" cy="2519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/>
              <a:t>Trámites Prioritarios (10)</a:t>
            </a:r>
            <a:br>
              <a:rPr lang="es-ES" sz="2800" b="1" dirty="0"/>
            </a:br>
            <a:r>
              <a:rPr lang="es-ES" dirty="0"/>
              <a:t>Permiso  Sanitario de Funcionamiento (PSF), Visado de Planos, Registros Productos (Alimentos, Medicamentos., Equipo Médico, Productos Peligrosos), Plantas Tratamiento, Duplicidad Salud-SENASA, Cobro Diferenciado a Pymes y Contaminantes atmosféricos.</a:t>
            </a:r>
            <a:endParaRPr lang="es-ES" b="1" dirty="0"/>
          </a:p>
        </p:txBody>
      </p:sp>
      <p:sp>
        <p:nvSpPr>
          <p:cNvPr id="8" name="7 Pentágono"/>
          <p:cNvSpPr/>
          <p:nvPr/>
        </p:nvSpPr>
        <p:spPr>
          <a:xfrm>
            <a:off x="323528" y="1196752"/>
            <a:ext cx="8820472" cy="3024336"/>
          </a:xfrm>
          <a:prstGeom prst="homePlate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defTabSz="10668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2800" b="1" dirty="0">
                <a:solidFill>
                  <a:schemeClr val="bg1"/>
                </a:solidFill>
              </a:rPr>
              <a:t>Avances en Planes.</a:t>
            </a:r>
          </a:p>
          <a:p>
            <a:pPr marL="174625" indent="-174625" defTabSz="1066800" fontAlgn="auto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s-MX" b="1" dirty="0">
                <a:solidFill>
                  <a:schemeClr val="bg1"/>
                </a:solidFill>
              </a:rPr>
              <a:t>Reducción de casos pendientes en Registros de Productos: </a:t>
            </a: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827088" y="2133600"/>
          <a:ext cx="5256582" cy="1944215"/>
        </p:xfrm>
        <a:graphic>
          <a:graphicData uri="http://schemas.openxmlformats.org/drawingml/2006/table">
            <a:tbl>
              <a:tblPr/>
              <a:tblGrid>
                <a:gridCol w="2323832"/>
                <a:gridCol w="1534723"/>
                <a:gridCol w="1398027"/>
              </a:tblGrid>
              <a:tr h="3888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Tipo de Registro</a:t>
                      </a:r>
                      <a:endParaRPr lang="es-E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16/06/2010</a:t>
                      </a:r>
                      <a:endParaRPr lang="es-E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15/10/2010</a:t>
                      </a:r>
                      <a:endParaRPr lang="es-E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Medicamentos</a:t>
                      </a:r>
                      <a:endParaRPr lang="es-E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600" b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1662</a:t>
                      </a:r>
                      <a:endParaRPr lang="es-ES" sz="16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647</a:t>
                      </a:r>
                      <a:endParaRPr lang="es-E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Productos naturales</a:t>
                      </a:r>
                      <a:endParaRPr lang="es-E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215</a:t>
                      </a:r>
                      <a:endParaRPr lang="es-E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94</a:t>
                      </a:r>
                      <a:endParaRPr lang="es-E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600" b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Cosméticos</a:t>
                      </a:r>
                      <a:endParaRPr lang="es-ES" sz="16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600" b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1320</a:t>
                      </a:r>
                      <a:endParaRPr lang="es-ES" sz="16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152</a:t>
                      </a:r>
                      <a:endParaRPr lang="es-E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Alimentos</a:t>
                      </a:r>
                      <a:endParaRPr lang="es-E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600" b="1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779</a:t>
                      </a:r>
                      <a:endParaRPr lang="es-ES" sz="16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CR" sz="16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Calibri"/>
                        </a:rPr>
                        <a:t>0</a:t>
                      </a:r>
                      <a:endParaRPr lang="es-ES" sz="16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12 Pentágono"/>
          <p:cNvSpPr/>
          <p:nvPr/>
        </p:nvSpPr>
        <p:spPr>
          <a:xfrm>
            <a:off x="323528" y="4365104"/>
            <a:ext cx="8820472" cy="2232248"/>
          </a:xfrm>
          <a:prstGeom prst="homePlate">
            <a:avLst/>
          </a:prstGeom>
          <a:solidFill>
            <a:srgbClr val="F57913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defTabSz="10668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2700" b="1" dirty="0"/>
              <a:t>Temas en Proceso</a:t>
            </a:r>
          </a:p>
          <a:p>
            <a:pPr marL="185738" indent="-185738" defTabSz="1066800" fontAlgn="auto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s-ES" u="sng" dirty="0"/>
              <a:t>Duplicidad</a:t>
            </a:r>
            <a:r>
              <a:rPr lang="es-ES" dirty="0"/>
              <a:t>: Reforma reglamento de PSF. (Dic. 2010)</a:t>
            </a:r>
            <a:endParaRPr lang="es-ES" b="1" dirty="0"/>
          </a:p>
          <a:p>
            <a:pPr marL="185738" indent="-185738" defTabSz="1066800" fontAlgn="auto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s-ES" u="sng" dirty="0"/>
              <a:t>Registros</a:t>
            </a:r>
            <a:r>
              <a:rPr lang="es-ES" dirty="0"/>
              <a:t>: plan para atender presa (Feb,2011). Plan simplifica la regulación y proceso digital. (Set, 2011)</a:t>
            </a:r>
          </a:p>
          <a:p>
            <a:pPr marL="185738" indent="-185738" defTabSz="1066800" fontAlgn="auto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s-MX" dirty="0"/>
              <a:t>En proceso de revisión los planes para  el resto de los trámites. </a:t>
            </a:r>
            <a:r>
              <a:rPr lang="es-MX" dirty="0" err="1"/>
              <a:t>Dic</a:t>
            </a:r>
            <a:r>
              <a:rPr lang="es-MX" dirty="0"/>
              <a:t>, 17.</a:t>
            </a:r>
            <a:endParaRPr lang="es-ES" u="sng" dirty="0"/>
          </a:p>
          <a:p>
            <a:pPr marL="185738" indent="-185738" defTabSz="1066800" fontAlgn="auto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395288" y="1052513"/>
            <a:ext cx="8353425" cy="2592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/>
              <a:t>Trámites Prioritarios (4) </a:t>
            </a:r>
            <a:br>
              <a:rPr lang="es-ES" sz="2800" b="1" dirty="0"/>
            </a:br>
            <a:r>
              <a:rPr lang="es-ES" sz="2800" b="1" dirty="0"/>
              <a:t/>
            </a:r>
            <a:br>
              <a:rPr lang="es-ES" sz="2800" b="1" dirty="0"/>
            </a:br>
            <a:r>
              <a:rPr lang="es-CR" dirty="0"/>
              <a:t>Permisos de Construcción en Infraestructura  Telecomunicaciones,  Permisos de Construcción,  Patentes Municipales, planes reguladores</a:t>
            </a:r>
            <a:endParaRPr lang="es-ES" dirty="0"/>
          </a:p>
        </p:txBody>
      </p:sp>
      <p:sp>
        <p:nvSpPr>
          <p:cNvPr id="2" name="1 Título"/>
          <p:cNvSpPr txBox="1">
            <a:spLocks/>
          </p:cNvSpPr>
          <p:nvPr/>
        </p:nvSpPr>
        <p:spPr>
          <a:xfrm>
            <a:off x="611188" y="0"/>
            <a:ext cx="8153400" cy="936625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latin typeface="+mj-lt"/>
                <a:ea typeface="+mj-ea"/>
                <a:cs typeface="+mj-cs"/>
              </a:rPr>
              <a:t>Instituciones prioritarias</a:t>
            </a:r>
            <a:endParaRPr lang="es-ES" sz="3200" dirty="0">
              <a:latin typeface="+mj-lt"/>
              <a:ea typeface="+mj-ea"/>
              <a:cs typeface="+mj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dirty="0">
                <a:latin typeface="+mj-lt"/>
                <a:ea typeface="+mj-ea"/>
                <a:cs typeface="+mj-cs"/>
              </a:rPr>
              <a:t>Municipalidades</a:t>
            </a:r>
            <a:endParaRPr lang="es-CR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95288" y="333375"/>
            <a:ext cx="1296987" cy="36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</a:rPr>
              <a:t>META 1</a:t>
            </a:r>
            <a:endParaRPr lang="es-ES" dirty="0">
              <a:latin typeface="+mn-lt"/>
            </a:endParaRPr>
          </a:p>
        </p:txBody>
      </p:sp>
      <p:sp>
        <p:nvSpPr>
          <p:cNvPr id="5" name="4 Pentágono"/>
          <p:cNvSpPr/>
          <p:nvPr/>
        </p:nvSpPr>
        <p:spPr>
          <a:xfrm>
            <a:off x="357158" y="1071546"/>
            <a:ext cx="8748464" cy="2592288"/>
          </a:xfrm>
          <a:prstGeom prst="homePlat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/>
              <a:t>Avances en Planes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/>
              <a:t>Encuentro con Alcaldes para sensibilización</a:t>
            </a:r>
            <a:endParaRPr lang="es-ES" dirty="0"/>
          </a:p>
        </p:txBody>
      </p:sp>
      <p:sp>
        <p:nvSpPr>
          <p:cNvPr id="8" name="7 Pentágono"/>
          <p:cNvSpPr/>
          <p:nvPr/>
        </p:nvSpPr>
        <p:spPr>
          <a:xfrm>
            <a:off x="395536" y="3861048"/>
            <a:ext cx="8748464" cy="2635258"/>
          </a:xfrm>
          <a:prstGeom prst="homePlate">
            <a:avLst/>
          </a:prstGeom>
          <a:solidFill>
            <a:srgbClr val="F68B3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0668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2800" b="1" dirty="0"/>
              <a:t>Temas en Proceso</a:t>
            </a:r>
          </a:p>
          <a:p>
            <a:pPr marL="271463" indent="-271463" defTabSz="1066800" fontAlgn="auto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s-ES" u="sng" dirty="0"/>
              <a:t>Permisos </a:t>
            </a:r>
            <a:r>
              <a:rPr lang="es-ES" u="sng" dirty="0"/>
              <a:t>de Construcción en Infraestructura: </a:t>
            </a:r>
            <a:r>
              <a:rPr lang="es-ES" dirty="0"/>
              <a:t>Se han realizado foros de </a:t>
            </a:r>
            <a:r>
              <a:rPr lang="es-ES" dirty="0"/>
              <a:t>sensibilización con municipalidades: Heredia, Alajuela, Cartago y Pacífico Central.</a:t>
            </a:r>
            <a:endParaRPr lang="es-ES" dirty="0"/>
          </a:p>
          <a:p>
            <a:pPr marL="285750" indent="-285750" algn="just" defTabSz="10668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u="sng" dirty="0"/>
              <a:t>Patentes </a:t>
            </a:r>
            <a:r>
              <a:rPr lang="es-ES" u="sng" dirty="0"/>
              <a:t>Municipales</a:t>
            </a:r>
            <a:r>
              <a:rPr lang="es-ES" dirty="0"/>
              <a:t>:  Se </a:t>
            </a:r>
            <a:r>
              <a:rPr lang="es-ES" dirty="0"/>
              <a:t>efectuará  </a:t>
            </a:r>
            <a:r>
              <a:rPr lang="es-ES" dirty="0"/>
              <a:t>Taller de trabajo  a fin de </a:t>
            </a:r>
            <a:r>
              <a:rPr lang="es-ES" dirty="0"/>
              <a:t>homologar requisitos a </a:t>
            </a:r>
            <a:r>
              <a:rPr lang="es-ES" dirty="0"/>
              <a:t>nivel </a:t>
            </a:r>
            <a:r>
              <a:rPr lang="es-ES" dirty="0"/>
              <a:t>municipal. Primer semestre, 2011.</a:t>
            </a:r>
            <a:r>
              <a:rPr lang="es-ES" sz="2800" b="1" dirty="0"/>
              <a:t>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8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3200" smtClean="0"/>
              <a:t>Interacción  con el Sector Privado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323528" y="1340768"/>
          <a:ext cx="849694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ChangeArrowheads="1"/>
          </p:cNvSpPr>
          <p:nvPr/>
        </p:nvSpPr>
        <p:spPr bwMode="auto">
          <a:xfrm>
            <a:off x="1187450" y="296863"/>
            <a:ext cx="7056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s-ES_tradnl" sz="3200" b="1">
                <a:latin typeface="Perpetua" pitchFamily="18" charset="0"/>
              </a:rPr>
              <a:t>Catálogo Nacional de Trámites</a:t>
            </a:r>
          </a:p>
        </p:txBody>
      </p:sp>
      <p:graphicFrame>
        <p:nvGraphicFramePr>
          <p:cNvPr id="7" name="6 Diagrama"/>
          <p:cNvGraphicFramePr/>
          <p:nvPr/>
        </p:nvGraphicFramePr>
        <p:xfrm>
          <a:off x="1187624" y="1340768"/>
          <a:ext cx="712879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395288" y="333375"/>
            <a:ext cx="1296987" cy="36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</a:rPr>
              <a:t>META 2</a:t>
            </a:r>
            <a:endParaRPr lang="es-E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ChangeArrowheads="1"/>
          </p:cNvSpPr>
          <p:nvPr/>
        </p:nvSpPr>
        <p:spPr bwMode="auto">
          <a:xfrm>
            <a:off x="1187450" y="260350"/>
            <a:ext cx="705643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s-ES_tradnl" sz="3200" b="1">
                <a:latin typeface="Perpetua" pitchFamily="18" charset="0"/>
              </a:rPr>
              <a:t>Beneficios del Catálogo de Trámites</a:t>
            </a:r>
          </a:p>
        </p:txBody>
      </p:sp>
      <p:graphicFrame>
        <p:nvGraphicFramePr>
          <p:cNvPr id="5" name="4 Diagrama"/>
          <p:cNvGraphicFramePr/>
          <p:nvPr/>
        </p:nvGraphicFramePr>
        <p:xfrm>
          <a:off x="539552" y="1412776"/>
          <a:ext cx="806489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ChangeArrowheads="1"/>
          </p:cNvSpPr>
          <p:nvPr/>
        </p:nvSpPr>
        <p:spPr bwMode="auto">
          <a:xfrm>
            <a:off x="1187450" y="260350"/>
            <a:ext cx="705643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s-ES_tradnl" sz="3200" b="1">
                <a:latin typeface="Perpetua" pitchFamily="18" charset="0"/>
              </a:rPr>
              <a:t>Beneficios del Catálogo de Trámites</a:t>
            </a:r>
          </a:p>
        </p:txBody>
      </p:sp>
      <p:graphicFrame>
        <p:nvGraphicFramePr>
          <p:cNvPr id="5" name="4 Diagrama"/>
          <p:cNvGraphicFramePr/>
          <p:nvPr/>
        </p:nvGraphicFramePr>
        <p:xfrm>
          <a:off x="1187624" y="1268760"/>
          <a:ext cx="722446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ChangeArrowheads="1"/>
          </p:cNvSpPr>
          <p:nvPr/>
        </p:nvSpPr>
        <p:spPr bwMode="auto">
          <a:xfrm>
            <a:off x="971550" y="260350"/>
            <a:ext cx="70580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s-ES_tradnl" sz="3200" b="1">
                <a:latin typeface="Perpetua" pitchFamily="18" charset="0"/>
              </a:rPr>
              <a:t>Catálogo de Trámites</a:t>
            </a:r>
          </a:p>
          <a:p>
            <a:pPr algn="ctr" eaLnBrk="0" hangingPunct="0"/>
            <a:endParaRPr lang="es-ES_tradnl" sz="3200" b="1">
              <a:latin typeface="Perpetua" pitchFamily="18" charset="0"/>
            </a:endParaRPr>
          </a:p>
        </p:txBody>
      </p:sp>
      <p:sp>
        <p:nvSpPr>
          <p:cNvPr id="5" name="4 Botón de acción: Hacia delante o Siguiente">
            <a:hlinkClick r:id="rId2" action="ppaction://program" highlightClick="1"/>
          </p:cNvPr>
          <p:cNvSpPr/>
          <p:nvPr/>
        </p:nvSpPr>
        <p:spPr>
          <a:xfrm>
            <a:off x="8316913" y="5949950"/>
            <a:ext cx="358775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4819" name="5 Rectángulo"/>
          <p:cNvSpPr>
            <a:spLocks noChangeArrowheads="1"/>
          </p:cNvSpPr>
          <p:nvPr/>
        </p:nvSpPr>
        <p:spPr bwMode="auto">
          <a:xfrm>
            <a:off x="1258888" y="2133600"/>
            <a:ext cx="24034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Clr>
                <a:srgbClr val="A5AB81"/>
              </a:buClr>
              <a:buFont typeface="Georgia" pitchFamily="18" charset="0"/>
              <a:buNone/>
            </a:pPr>
            <a:r>
              <a:rPr lang="es-CR" b="1">
                <a:solidFill>
                  <a:srgbClr val="FFFFFF"/>
                </a:solidFill>
                <a:latin typeface="Calibri" pitchFamily="34" charset="0"/>
                <a:hlinkClick r:id="rId3"/>
              </a:rPr>
              <a:t>http:/www.meic.go.cr/</a:t>
            </a:r>
            <a:endParaRPr lang="es-CR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4820" name="6 Rectángulo"/>
          <p:cNvSpPr>
            <a:spLocks noChangeArrowheads="1"/>
          </p:cNvSpPr>
          <p:nvPr/>
        </p:nvSpPr>
        <p:spPr bwMode="auto">
          <a:xfrm>
            <a:off x="1187450" y="2420938"/>
            <a:ext cx="5165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A5AB81"/>
              </a:buClr>
              <a:buFont typeface="Georgia" pitchFamily="18" charset="0"/>
              <a:buNone/>
            </a:pPr>
            <a:r>
              <a:rPr lang="es-CR" b="1" dirty="0" smtClean="0">
                <a:solidFill>
                  <a:srgbClr val="FFFFFF"/>
                </a:solidFill>
                <a:latin typeface="Calibri" pitchFamily="34" charset="0"/>
                <a:hlinkClick r:id="rId4"/>
              </a:rPr>
              <a:t>http://www.tramites.go.cr/</a:t>
            </a:r>
            <a:endParaRPr lang="es-CR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4821" name="5 CuadroTexto"/>
          <p:cNvSpPr txBox="1">
            <a:spLocks noChangeArrowheads="1"/>
          </p:cNvSpPr>
          <p:nvPr/>
        </p:nvSpPr>
        <p:spPr bwMode="auto">
          <a:xfrm>
            <a:off x="179388" y="1125538"/>
            <a:ext cx="8748712" cy="3683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A5AB81"/>
              </a:buClr>
              <a:buFont typeface="Georgia" pitchFamily="18" charset="0"/>
              <a:buNone/>
            </a:pPr>
            <a:endParaRPr lang="es-CR" b="1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4822" name="Picture 2"/>
          <p:cNvPicPr>
            <a:picLocks noChangeAspect="1" noChangeArrowheads="1"/>
          </p:cNvPicPr>
          <p:nvPr/>
        </p:nvPicPr>
        <p:blipFill>
          <a:blip r:embed="rId5" cstate="print"/>
          <a:srcRect t="-2" r="-1453" b="50945"/>
          <a:stretch>
            <a:fillRect/>
          </a:stretch>
        </p:blipFill>
        <p:spPr bwMode="auto">
          <a:xfrm>
            <a:off x="1758950" y="3429000"/>
            <a:ext cx="5041900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1 Título"/>
          <p:cNvSpPr>
            <a:spLocks noGrp="1"/>
          </p:cNvSpPr>
          <p:nvPr>
            <p:ph type="title" idx="4294967295"/>
          </p:nvPr>
        </p:nvSpPr>
        <p:spPr>
          <a:xfrm>
            <a:off x="252413" y="188913"/>
            <a:ext cx="8567737" cy="647700"/>
          </a:xfrm>
        </p:spPr>
        <p:txBody>
          <a:bodyPr/>
          <a:lstStyle/>
          <a:p>
            <a:r>
              <a:rPr lang="es-CR" sz="3200" smtClean="0"/>
              <a:t>Catálogo de Trámites. </a:t>
            </a:r>
            <a:endParaRPr lang="es-CR" sz="4000" smtClean="0"/>
          </a:p>
        </p:txBody>
      </p:sp>
      <p:sp>
        <p:nvSpPr>
          <p:cNvPr id="23555" name="5 Marcador de texto"/>
          <p:cNvSpPr>
            <a:spLocks noGrp="1"/>
          </p:cNvSpPr>
          <p:nvPr>
            <p:ph type="body" sz="half" idx="4294967295"/>
          </p:nvPr>
        </p:nvSpPr>
        <p:spPr>
          <a:xfrm>
            <a:off x="215900" y="1000125"/>
            <a:ext cx="8820150" cy="196850"/>
          </a:xfrm>
          <a:solidFill>
            <a:schemeClr val="accent2"/>
          </a:solidFill>
        </p:spPr>
        <p:txBody>
          <a:bodyPr rtlCol="0" anchor="ctr">
            <a:normAutofit fontScale="40000" lnSpcReduction="20000"/>
          </a:bodyPr>
          <a:lstStyle/>
          <a:p>
            <a:pPr marL="0" indent="0" algn="ctr" fontAlgn="auto">
              <a:spcAft>
                <a:spcPts val="0"/>
              </a:spcAft>
              <a:buClr>
                <a:srgbClr val="A5AB81"/>
              </a:buClr>
              <a:buFont typeface="Georgia" pitchFamily="18" charset="0"/>
              <a:buNone/>
              <a:defRPr/>
            </a:pPr>
            <a:endParaRPr lang="es-CR" sz="2000" b="1" dirty="0" smtClean="0">
              <a:solidFill>
                <a:srgbClr val="FFFFFF"/>
              </a:solidFill>
            </a:endParaRPr>
          </a:p>
        </p:txBody>
      </p:sp>
      <p:graphicFrame>
        <p:nvGraphicFramePr>
          <p:cNvPr id="23579" name="Group 27"/>
          <p:cNvGraphicFramePr>
            <a:graphicFrameLocks noGrp="1"/>
          </p:cNvGraphicFramePr>
          <p:nvPr/>
        </p:nvGraphicFramePr>
        <p:xfrm>
          <a:off x="6948488" y="2478088"/>
          <a:ext cx="1728787" cy="1809434"/>
        </p:xfrm>
        <a:graphic>
          <a:graphicData uri="http://schemas.openxmlformats.org/drawingml/2006/table">
            <a:tbl>
              <a:tblPr/>
              <a:tblGrid>
                <a:gridCol w="1357312"/>
                <a:gridCol w="371475"/>
              </a:tblGrid>
              <a:tr h="4238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Número de Instituciones</a:t>
                      </a:r>
                      <a:endParaRPr kumimoji="0" lang="es-E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00" marR="0" marT="0" marB="0" horzOverflow="overflow">
                    <a:lnL w="100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0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0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Ministerios</a:t>
                      </a:r>
                    </a:p>
                  </a:txBody>
                  <a:tcPr marL="108000" marR="0" marT="0" marB="0" horzOverflow="overflow">
                    <a:lnL w="100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marL="0" marR="108000" marT="0" marB="0" anchor="ctr" horzOverflow="overflow">
                    <a:lnL>
                      <a:noFill/>
                    </a:lnL>
                    <a:lnR w="100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Instituciones Autónomas y Semiautónomas</a:t>
                      </a:r>
                    </a:p>
                  </a:txBody>
                  <a:tcPr marL="108000" marR="0" marT="0" marB="0" horzOverflow="overflow">
                    <a:lnL w="100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</a:p>
                  </a:txBody>
                  <a:tcPr marL="0" marR="108000" marT="0" marB="0" anchor="ctr" horzOverflow="overflow">
                    <a:lnL>
                      <a:noFill/>
                    </a:lnL>
                    <a:lnR w="100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Empresas Públicas</a:t>
                      </a:r>
                    </a:p>
                  </a:txBody>
                  <a:tcPr marL="108000" marR="0" marT="0" marB="0" horzOverflow="overflow">
                    <a:lnL w="100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s-E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108000" marT="0" marB="0" anchor="ctr" horzOverflow="overflow">
                    <a:lnL>
                      <a:noFill/>
                    </a:lnL>
                    <a:lnR w="100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Otros</a:t>
                      </a:r>
                    </a:p>
                  </a:txBody>
                  <a:tcPr marL="108000" marR="0" marT="0" marB="0" horzOverflow="overflow">
                    <a:lnL w="100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108000" marT="0" marB="0" anchor="ctr" horzOverflow="overflow">
                    <a:lnL>
                      <a:noFill/>
                    </a:lnL>
                    <a:lnR w="100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marL="108000" marR="0" marT="0" marB="0" anchor="b" horzOverflow="overflow">
                    <a:lnL w="100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00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</a:t>
                      </a:r>
                    </a:p>
                  </a:txBody>
                  <a:tcPr marL="0" marR="108000" marT="0" marB="0" anchor="b" horzOverflow="overflow">
                    <a:lnL>
                      <a:noFill/>
                    </a:lnL>
                    <a:lnR w="100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00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9" name="7 CuadroTexto"/>
          <p:cNvSpPr txBox="1">
            <a:spLocks noChangeArrowheads="1"/>
          </p:cNvSpPr>
          <p:nvPr/>
        </p:nvSpPr>
        <p:spPr bwMode="auto">
          <a:xfrm>
            <a:off x="684213" y="6237288"/>
            <a:ext cx="60483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>
                <a:latin typeface="Calibri" pitchFamily="34" charset="0"/>
              </a:rPr>
              <a:t>Fuente: Elaboración propia con base en datos del Catálogo de Trámites. Dirección Mejora Regulatoria y Reglamentación Técnica- MEIC</a:t>
            </a:r>
          </a:p>
        </p:txBody>
      </p:sp>
      <p:sp>
        <p:nvSpPr>
          <p:cNvPr id="1060" name="Rectangle 26"/>
          <p:cNvSpPr>
            <a:spLocks noChangeArrowheads="1"/>
          </p:cNvSpPr>
          <p:nvPr/>
        </p:nvSpPr>
        <p:spPr bwMode="auto">
          <a:xfrm>
            <a:off x="0" y="1233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CR">
              <a:latin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95288" y="333375"/>
            <a:ext cx="1296987" cy="36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</a:rPr>
              <a:t>Meta 2</a:t>
            </a:r>
            <a:endParaRPr lang="es-ES" dirty="0">
              <a:latin typeface="+mn-lt"/>
            </a:endParaRPr>
          </a:p>
        </p:txBody>
      </p:sp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406400" y="1317625"/>
          <a:ext cx="6181725" cy="4783138"/>
        </p:xfrm>
        <a:graphic>
          <a:graphicData uri="http://schemas.openxmlformats.org/presentationml/2006/ole">
            <p:oleObj spid="_x0000_s1040" name="Gráfico" r:id="rId4" imgW="6019800" imgH="465764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1500188" y="285750"/>
            <a:ext cx="7472362" cy="11953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 propuesto </a:t>
            </a:r>
            <a:br>
              <a:rPr lang="es-E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s-E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 el Programa de Gobierno</a:t>
            </a:r>
          </a:p>
        </p:txBody>
      </p:sp>
      <p:pic>
        <p:nvPicPr>
          <p:cNvPr id="6" name="5 Imagen" descr="Laura_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916832"/>
            <a:ext cx="1728192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4 Diagrama"/>
          <p:cNvGraphicFramePr/>
          <p:nvPr/>
        </p:nvGraphicFramePr>
        <p:xfrm>
          <a:off x="611560" y="1556792"/>
          <a:ext cx="799288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388" name="6 CuadroTexto"/>
          <p:cNvSpPr txBox="1">
            <a:spLocks noChangeArrowheads="1"/>
          </p:cNvSpPr>
          <p:nvPr/>
        </p:nvSpPr>
        <p:spPr bwMode="auto">
          <a:xfrm rot="-3873626">
            <a:off x="941388" y="4349750"/>
            <a:ext cx="3965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Simplificación</a:t>
            </a:r>
            <a:r>
              <a:rPr lang="es-ES" sz="2800">
                <a:latin typeface="Calibri" pitchFamily="34" charset="0"/>
              </a:rPr>
              <a:t> </a:t>
            </a:r>
            <a:r>
              <a:rPr lang="es-ES" sz="2800">
                <a:solidFill>
                  <a:schemeClr val="bg1"/>
                </a:solidFill>
                <a:latin typeface="Calibri" pitchFamily="34" charset="0"/>
              </a:rPr>
              <a:t>de Trámites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4149B3-07B0-47A9-9AE8-7994E4BFE8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264149B3-07B0-47A9-9AE8-7994E4BFE8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A425B7-E643-421A-9FD9-8E7474C4DC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dgm id="{F7A425B7-E643-421A-9FD9-8E7474C4DC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F8A140E-950A-4D9B-B15B-C00DB9B12A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8F8A140E-950A-4D9B-B15B-C00DB9B12A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5C3F037-E700-4C6F-A4E4-B1724DD6F0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45C3F037-E700-4C6F-A4E4-B1724DD6F0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F542784-DB53-4C70-B53A-B23E27C62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7F542784-DB53-4C70-B53A-B23E27C620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1258888" y="188913"/>
            <a:ext cx="7200900" cy="6477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CR" sz="3200" dirty="0">
                <a:latin typeface="+mj-lt"/>
                <a:ea typeface="+mj-ea"/>
                <a:cs typeface="+mj-cs"/>
              </a:rPr>
              <a:t>Revisión de Legislación y Control Previo</a:t>
            </a:r>
            <a:endParaRPr lang="es-CR" sz="40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0825" y="404813"/>
            <a:ext cx="1008063" cy="3698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</a:rPr>
              <a:t>Meta 3 </a:t>
            </a:r>
            <a:endParaRPr lang="es-ES" dirty="0">
              <a:latin typeface="+mn-lt"/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611560" y="908720"/>
          <a:ext cx="820891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468313" y="188913"/>
            <a:ext cx="8153400" cy="10795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CR" sz="3200" dirty="0">
                <a:latin typeface="+mj-lt"/>
                <a:ea typeface="+mj-ea"/>
                <a:cs typeface="+mj-cs"/>
              </a:rPr>
              <a:t>Transparencia de trámites </a:t>
            </a:r>
            <a:br>
              <a:rPr lang="es-CR" sz="3200" dirty="0">
                <a:latin typeface="+mj-lt"/>
                <a:ea typeface="+mj-ea"/>
                <a:cs typeface="+mj-cs"/>
              </a:rPr>
            </a:br>
            <a:r>
              <a:rPr lang="es-CR" sz="3200" dirty="0">
                <a:latin typeface="+mj-lt"/>
                <a:ea typeface="+mj-ea"/>
                <a:cs typeface="+mj-cs"/>
              </a:rPr>
              <a:t>Filtro de entrada(Costo-Beneficio)</a:t>
            </a:r>
            <a:r>
              <a:rPr lang="es-CR" sz="2400" dirty="0">
                <a:latin typeface="+mj-lt"/>
                <a:ea typeface="+mj-ea"/>
                <a:cs typeface="+mj-cs"/>
              </a:rPr>
              <a:t/>
            </a:r>
            <a:br>
              <a:rPr lang="es-CR" sz="2400" dirty="0">
                <a:latin typeface="+mj-lt"/>
                <a:ea typeface="+mj-ea"/>
                <a:cs typeface="+mj-cs"/>
              </a:rPr>
            </a:br>
            <a:endParaRPr lang="es-CR" sz="28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0825" y="404813"/>
            <a:ext cx="1008063" cy="3698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</a:rPr>
              <a:t>Meta 3 </a:t>
            </a:r>
            <a:endParaRPr lang="es-ES" dirty="0">
              <a:latin typeface="+mn-lt"/>
            </a:endParaRPr>
          </a:p>
        </p:txBody>
      </p:sp>
      <p:graphicFrame>
        <p:nvGraphicFramePr>
          <p:cNvPr id="7" name="4 Gráfico"/>
          <p:cNvGraphicFramePr/>
          <p:nvPr/>
        </p:nvGraphicFramePr>
        <p:xfrm>
          <a:off x="755576" y="1196752"/>
          <a:ext cx="763284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/>
          <p:cNvSpPr>
            <a:spLocks noGrp="1"/>
          </p:cNvSpPr>
          <p:nvPr>
            <p:ph type="title"/>
          </p:nvPr>
        </p:nvSpPr>
        <p:spPr>
          <a:xfrm>
            <a:off x="755650" y="0"/>
            <a:ext cx="7777163" cy="148431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CR" sz="3200" dirty="0" smtClean="0"/>
              <a:t/>
            </a:r>
            <a:br>
              <a:rPr lang="es-CR" sz="3200" dirty="0" smtClean="0"/>
            </a:br>
            <a:r>
              <a:rPr lang="es-CR" sz="3600" b="0" dirty="0" smtClean="0"/>
              <a:t>Proyecto con Gobierno Digital</a:t>
            </a:r>
            <a:br>
              <a:rPr lang="es-CR" sz="3600" b="0" dirty="0" smtClean="0"/>
            </a:br>
            <a:r>
              <a:rPr lang="es-CR" sz="3600" b="0" dirty="0" smtClean="0"/>
              <a:t>Sistema para la Apertura de Negocios.</a:t>
            </a:r>
            <a:r>
              <a:rPr lang="es-CR" sz="3200" b="0" dirty="0" smtClean="0"/>
              <a:t/>
            </a:r>
            <a:br>
              <a:rPr lang="es-CR" sz="3200" b="0" dirty="0" smtClean="0"/>
            </a:br>
            <a:endParaRPr lang="es-CR" sz="3200" b="0" dirty="0" smtClean="0"/>
          </a:p>
        </p:txBody>
      </p:sp>
      <p:sp>
        <p:nvSpPr>
          <p:cNvPr id="40962" name="11 Marcador de contenido"/>
          <p:cNvSpPr>
            <a:spLocks noGrp="1"/>
          </p:cNvSpPr>
          <p:nvPr>
            <p:ph sz="quarter" idx="1"/>
          </p:nvPr>
        </p:nvSpPr>
        <p:spPr>
          <a:xfrm>
            <a:off x="1547813" y="1844675"/>
            <a:ext cx="7127875" cy="4419600"/>
          </a:xfrm>
        </p:spPr>
        <p:txBody>
          <a:bodyPr/>
          <a:lstStyle/>
          <a:p>
            <a:pPr lvl="1"/>
            <a:endParaRPr lang="es-CR" smtClean="0"/>
          </a:p>
          <a:p>
            <a:pPr lvl="1"/>
            <a:endParaRPr lang="es-CR" smtClean="0"/>
          </a:p>
          <a:p>
            <a:endParaRPr lang="es-CR" smtClean="0"/>
          </a:p>
        </p:txBody>
      </p:sp>
      <p:graphicFrame>
        <p:nvGraphicFramePr>
          <p:cNvPr id="5" name="4 Diagrama"/>
          <p:cNvGraphicFramePr/>
          <p:nvPr/>
        </p:nvGraphicFramePr>
        <p:xfrm>
          <a:off x="467544" y="1700808"/>
          <a:ext cx="8280920" cy="5157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0964" name="5 CuadroTexto"/>
          <p:cNvSpPr txBox="1">
            <a:spLocks noChangeArrowheads="1"/>
          </p:cNvSpPr>
          <p:nvPr/>
        </p:nvSpPr>
        <p:spPr bwMode="auto">
          <a:xfrm>
            <a:off x="179388" y="1125538"/>
            <a:ext cx="8748712" cy="3683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A5AB81"/>
              </a:buClr>
              <a:buFont typeface="Georgia" pitchFamily="18" charset="0"/>
              <a:buNone/>
            </a:pPr>
            <a:endParaRPr lang="es-CR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50825" y="404813"/>
            <a:ext cx="1008063" cy="3698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</a:rPr>
              <a:t>Meta 4 </a:t>
            </a:r>
            <a:endParaRPr lang="es-ES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Rectángulo"/>
          <p:cNvSpPr>
            <a:spLocks noChangeArrowheads="1"/>
          </p:cNvSpPr>
          <p:nvPr/>
        </p:nvSpPr>
        <p:spPr bwMode="auto">
          <a:xfrm>
            <a:off x="2268538" y="2852738"/>
            <a:ext cx="48831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lang="es-MX" sz="4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¡Muchas Gracias!</a:t>
            </a:r>
            <a:endParaRPr lang="es-ES" sz="4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6" name="2 CuadroTexto"/>
          <p:cNvSpPr txBox="1">
            <a:spLocks noChangeArrowheads="1"/>
          </p:cNvSpPr>
          <p:nvPr/>
        </p:nvSpPr>
        <p:spPr bwMode="auto">
          <a:xfrm>
            <a:off x="179388" y="765175"/>
            <a:ext cx="8748712" cy="3683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A5AB81"/>
              </a:buClr>
              <a:buFont typeface="Georgia" pitchFamily="18" charset="0"/>
              <a:buNone/>
            </a:pPr>
            <a:endParaRPr lang="es-CR" b="1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92 Grupo"/>
          <p:cNvGrpSpPr/>
          <p:nvPr/>
        </p:nvGrpSpPr>
        <p:grpSpPr>
          <a:xfrm>
            <a:off x="3563888" y="908720"/>
            <a:ext cx="1872208" cy="719379"/>
            <a:chOff x="2402047" y="771449"/>
            <a:chExt cx="1006711" cy="50335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4" name="123 Rectángulo"/>
            <p:cNvSpPr/>
            <p:nvPr/>
          </p:nvSpPr>
          <p:spPr>
            <a:xfrm>
              <a:off x="2402047" y="771449"/>
              <a:ext cx="1006711" cy="503355"/>
            </a:xfrm>
            <a:prstGeom prst="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5" name="124 Rectángulo"/>
            <p:cNvSpPr/>
            <p:nvPr/>
          </p:nvSpPr>
          <p:spPr>
            <a:xfrm>
              <a:off x="2402047" y="771449"/>
              <a:ext cx="1006711" cy="50335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" tIns="7620" rIns="7620" bIns="7620" spcCol="1270" anchor="ctr"/>
            <a:lstStyle/>
            <a:p>
              <a:pPr algn="ctr" defTabSz="5334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400" b="1" dirty="0">
                  <a:solidFill>
                    <a:schemeClr val="tx1"/>
                  </a:solidFill>
                </a:rPr>
                <a:t>Consejo Presidencial de Competitividad e Innovación</a:t>
              </a:r>
            </a:p>
          </p:txBody>
        </p:sp>
      </p:grpSp>
      <p:grpSp>
        <p:nvGrpSpPr>
          <p:cNvPr id="3" name="93 Grupo"/>
          <p:cNvGrpSpPr/>
          <p:nvPr/>
        </p:nvGrpSpPr>
        <p:grpSpPr>
          <a:xfrm>
            <a:off x="3563888" y="1916832"/>
            <a:ext cx="1872208" cy="936104"/>
            <a:chOff x="2402047" y="1714511"/>
            <a:chExt cx="1006711" cy="50335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2" name="121 Rectángulo"/>
            <p:cNvSpPr/>
            <p:nvPr/>
          </p:nvSpPr>
          <p:spPr>
            <a:xfrm>
              <a:off x="2402047" y="1791950"/>
              <a:ext cx="967991" cy="348477"/>
            </a:xfrm>
            <a:prstGeom prst="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3" name="122 Rectángulo"/>
            <p:cNvSpPr/>
            <p:nvPr/>
          </p:nvSpPr>
          <p:spPr>
            <a:xfrm>
              <a:off x="2402047" y="1714511"/>
              <a:ext cx="1006711" cy="50335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600" b="1" dirty="0"/>
                <a:t>Presidenta y </a:t>
              </a:r>
              <a:r>
                <a:rPr lang="es-ES" sz="1600" b="1" dirty="0" err="1"/>
                <a:t>VIcepresidentes</a:t>
              </a:r>
              <a:endParaRPr lang="es-ES" sz="1600" b="1" dirty="0"/>
            </a:p>
          </p:txBody>
        </p:sp>
      </p:grpSp>
      <p:grpSp>
        <p:nvGrpSpPr>
          <p:cNvPr id="4" name="94 Grupo"/>
          <p:cNvGrpSpPr/>
          <p:nvPr/>
        </p:nvGrpSpPr>
        <p:grpSpPr>
          <a:xfrm>
            <a:off x="1619672" y="3140968"/>
            <a:ext cx="5800964" cy="720085"/>
            <a:chOff x="0" y="2786080"/>
            <a:chExt cx="5800964" cy="50335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0" name="119 Rectángulo"/>
            <p:cNvSpPr/>
            <p:nvPr/>
          </p:nvSpPr>
          <p:spPr>
            <a:xfrm>
              <a:off x="0" y="2786080"/>
              <a:ext cx="5800964" cy="503355"/>
            </a:xfrm>
            <a:prstGeom prst="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1" name="120 Rectángulo"/>
            <p:cNvSpPr/>
            <p:nvPr/>
          </p:nvSpPr>
          <p:spPr>
            <a:xfrm>
              <a:off x="0" y="2786084"/>
              <a:ext cx="5800964" cy="50335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600" dirty="0">
                  <a:solidFill>
                    <a:schemeClr val="tx1"/>
                  </a:solidFill>
                </a:rPr>
                <a:t>Ministerios de Hacienda, Presidencia, MIDEPLAN, COMEX, MEIC, MAG, MOPT, Educación, MINAET, MICIT, ICT, Salud, Descentralización y Desarrollo Local, AYA e INA</a:t>
              </a:r>
            </a:p>
          </p:txBody>
        </p:sp>
      </p:grpSp>
      <p:grpSp>
        <p:nvGrpSpPr>
          <p:cNvPr id="5" name="95 Grupo"/>
          <p:cNvGrpSpPr/>
          <p:nvPr/>
        </p:nvGrpSpPr>
        <p:grpSpPr>
          <a:xfrm>
            <a:off x="3779912" y="4077072"/>
            <a:ext cx="1368152" cy="671080"/>
            <a:chOff x="2357419" y="3500461"/>
            <a:chExt cx="1006711" cy="45505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8" name="117 Rectángulo"/>
            <p:cNvSpPr/>
            <p:nvPr/>
          </p:nvSpPr>
          <p:spPr>
            <a:xfrm>
              <a:off x="2357419" y="3500461"/>
              <a:ext cx="1006711" cy="455053"/>
            </a:xfrm>
            <a:prstGeom prst="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9" name="118 Rectángulo"/>
            <p:cNvSpPr/>
            <p:nvPr/>
          </p:nvSpPr>
          <p:spPr>
            <a:xfrm>
              <a:off x="2357419" y="3500463"/>
              <a:ext cx="1006711" cy="45505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2000" b="1" dirty="0"/>
                <a:t>MEIC</a:t>
              </a:r>
            </a:p>
          </p:txBody>
        </p:sp>
      </p:grpSp>
      <p:grpSp>
        <p:nvGrpSpPr>
          <p:cNvPr id="6" name="96 Grupo"/>
          <p:cNvGrpSpPr/>
          <p:nvPr/>
        </p:nvGrpSpPr>
        <p:grpSpPr>
          <a:xfrm>
            <a:off x="1547664" y="5157192"/>
            <a:ext cx="1728192" cy="1152128"/>
            <a:chOff x="2512748" y="4357719"/>
            <a:chExt cx="1006711" cy="575263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6" name="115 Rectángulo"/>
            <p:cNvSpPr/>
            <p:nvPr/>
          </p:nvSpPr>
          <p:spPr>
            <a:xfrm>
              <a:off x="2512748" y="4357719"/>
              <a:ext cx="1006711" cy="575263"/>
            </a:xfrm>
            <a:prstGeom prst="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7" name="116 Rectángulo"/>
            <p:cNvSpPr/>
            <p:nvPr/>
          </p:nvSpPr>
          <p:spPr>
            <a:xfrm>
              <a:off x="2512748" y="4357719"/>
              <a:ext cx="1006711" cy="50335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600" dirty="0">
                  <a:solidFill>
                    <a:schemeClr val="tx1"/>
                  </a:solidFill>
                </a:rPr>
                <a:t>Viceministros</a:t>
              </a:r>
            </a:p>
            <a:p>
              <a:pPr algn="ctr" defTabSz="4000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600" dirty="0">
                  <a:solidFill>
                    <a:schemeClr val="tx1"/>
                  </a:solidFill>
                </a:rPr>
                <a:t>Ministerios</a:t>
              </a:r>
            </a:p>
          </p:txBody>
        </p:sp>
      </p:grpSp>
      <p:grpSp>
        <p:nvGrpSpPr>
          <p:cNvPr id="7" name="97 Grupo"/>
          <p:cNvGrpSpPr/>
          <p:nvPr/>
        </p:nvGrpSpPr>
        <p:grpSpPr>
          <a:xfrm>
            <a:off x="3491880" y="5085184"/>
            <a:ext cx="1968064" cy="1353953"/>
            <a:chOff x="4503397" y="4437953"/>
            <a:chExt cx="1179304" cy="62947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4" name="113 Rectángulo"/>
            <p:cNvSpPr/>
            <p:nvPr/>
          </p:nvSpPr>
          <p:spPr>
            <a:xfrm>
              <a:off x="4503397" y="4471430"/>
              <a:ext cx="1179304" cy="535641"/>
            </a:xfrm>
            <a:prstGeom prst="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5" name="114 Rectángulo"/>
            <p:cNvSpPr/>
            <p:nvPr/>
          </p:nvSpPr>
          <p:spPr>
            <a:xfrm>
              <a:off x="4503399" y="4437953"/>
              <a:ext cx="1165015" cy="6294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400" dirty="0">
                  <a:solidFill>
                    <a:schemeClr val="tx1"/>
                  </a:solidFill>
                </a:rPr>
                <a:t>Gerentes y Subgerentes</a:t>
              </a:r>
            </a:p>
            <a:p>
              <a:pPr algn="ctr" defTabSz="4000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400" dirty="0">
                  <a:solidFill>
                    <a:schemeClr val="tx1"/>
                  </a:solidFill>
                </a:rPr>
                <a:t>Autónomas y Semiautónomas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98 Grupo"/>
          <p:cNvGrpSpPr/>
          <p:nvPr/>
        </p:nvGrpSpPr>
        <p:grpSpPr>
          <a:xfrm>
            <a:off x="5940152" y="5157189"/>
            <a:ext cx="1800200" cy="1152127"/>
            <a:chOff x="570383" y="4280275"/>
            <a:chExt cx="1399723" cy="619513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2" name="111 Rectángulo"/>
            <p:cNvSpPr/>
            <p:nvPr/>
          </p:nvSpPr>
          <p:spPr>
            <a:xfrm>
              <a:off x="571472" y="4280275"/>
              <a:ext cx="1398634" cy="619513"/>
            </a:xfrm>
            <a:prstGeom prst="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3" name="112 Rectángulo"/>
            <p:cNvSpPr/>
            <p:nvPr/>
          </p:nvSpPr>
          <p:spPr>
            <a:xfrm>
              <a:off x="570383" y="4280279"/>
              <a:ext cx="1342645" cy="58079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400" dirty="0">
                  <a:solidFill>
                    <a:schemeClr val="tx1"/>
                  </a:solidFill>
                </a:rPr>
                <a:t>Director Ejecutivo</a:t>
              </a:r>
            </a:p>
            <a:p>
              <a:pPr algn="ctr" defTabSz="4000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400" dirty="0">
                  <a:solidFill>
                    <a:schemeClr val="tx1"/>
                  </a:solidFill>
                </a:rPr>
                <a:t>Otros entes Públicos</a:t>
              </a:r>
            </a:p>
          </p:txBody>
        </p:sp>
      </p:grpSp>
      <p:grpSp>
        <p:nvGrpSpPr>
          <p:cNvPr id="9" name="99 Grupo"/>
          <p:cNvGrpSpPr/>
          <p:nvPr/>
        </p:nvGrpSpPr>
        <p:grpSpPr>
          <a:xfrm>
            <a:off x="1115616" y="1772816"/>
            <a:ext cx="1006711" cy="503355"/>
            <a:chOff x="296318" y="1496910"/>
            <a:chExt cx="1006711" cy="50335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0" name="109 Rectángulo"/>
            <p:cNvSpPr/>
            <p:nvPr/>
          </p:nvSpPr>
          <p:spPr>
            <a:xfrm>
              <a:off x="296318" y="1496910"/>
              <a:ext cx="1006711" cy="50335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1" name="110 Rectángulo"/>
            <p:cNvSpPr/>
            <p:nvPr/>
          </p:nvSpPr>
          <p:spPr>
            <a:xfrm>
              <a:off x="296318" y="1496910"/>
              <a:ext cx="1006711" cy="50335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" tIns="7620" rIns="7620" bIns="7620" spcCol="1270" anchor="ctr"/>
            <a:lstStyle/>
            <a:p>
              <a:pPr algn="ctr" defTabSz="5334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200" dirty="0">
                  <a:solidFill>
                    <a:schemeClr val="tx1"/>
                  </a:solidFill>
                </a:rPr>
                <a:t>Comité </a:t>
              </a:r>
            </a:p>
            <a:p>
              <a:pPr algn="ctr" defTabSz="5334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200" dirty="0">
                  <a:solidFill>
                    <a:schemeClr val="tx1"/>
                  </a:solidFill>
                </a:rPr>
                <a:t>Asesor</a:t>
              </a:r>
            </a:p>
          </p:txBody>
        </p:sp>
      </p:grpSp>
      <p:grpSp>
        <p:nvGrpSpPr>
          <p:cNvPr id="10" name="100 Grupo"/>
          <p:cNvGrpSpPr/>
          <p:nvPr/>
        </p:nvGrpSpPr>
        <p:grpSpPr>
          <a:xfrm>
            <a:off x="1115616" y="2420888"/>
            <a:ext cx="1006711" cy="503355"/>
            <a:chOff x="283010" y="2068416"/>
            <a:chExt cx="1006711" cy="50335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8" name="107 Rectángulo"/>
            <p:cNvSpPr/>
            <p:nvPr/>
          </p:nvSpPr>
          <p:spPr>
            <a:xfrm>
              <a:off x="283010" y="2068416"/>
              <a:ext cx="1006711" cy="50335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9" name="108 Rectángulo"/>
            <p:cNvSpPr/>
            <p:nvPr/>
          </p:nvSpPr>
          <p:spPr>
            <a:xfrm>
              <a:off x="283010" y="2068416"/>
              <a:ext cx="1006711" cy="50335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" tIns="7620" rIns="7620" bIns="7620" spcCol="1270" anchor="ctr"/>
            <a:lstStyle/>
            <a:p>
              <a:pPr algn="ctr" defTabSz="5334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200" dirty="0">
                  <a:solidFill>
                    <a:schemeClr val="tx1"/>
                  </a:solidFill>
                </a:rPr>
                <a:t>Foros de consulta</a:t>
              </a:r>
            </a:p>
          </p:txBody>
        </p:sp>
      </p:grpSp>
      <p:grpSp>
        <p:nvGrpSpPr>
          <p:cNvPr id="11" name="101 Grupo"/>
          <p:cNvGrpSpPr/>
          <p:nvPr/>
        </p:nvGrpSpPr>
        <p:grpSpPr>
          <a:xfrm>
            <a:off x="6948264" y="1772816"/>
            <a:ext cx="1006711" cy="503355"/>
            <a:chOff x="4422547" y="1711219"/>
            <a:chExt cx="1006711" cy="50335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6" name="105 Rectángulo"/>
            <p:cNvSpPr/>
            <p:nvPr/>
          </p:nvSpPr>
          <p:spPr>
            <a:xfrm>
              <a:off x="4422547" y="1711219"/>
              <a:ext cx="1006711" cy="50335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7" name="106 Rectángulo"/>
            <p:cNvSpPr/>
            <p:nvPr/>
          </p:nvSpPr>
          <p:spPr>
            <a:xfrm>
              <a:off x="4422547" y="1711219"/>
              <a:ext cx="1006711" cy="50335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985" tIns="6985" rIns="6985" bIns="6985" spcCol="1270" anchor="ctr"/>
            <a:lstStyle/>
            <a:p>
              <a:pPr algn="ctr" defTabSz="4889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200" dirty="0">
                  <a:solidFill>
                    <a:schemeClr val="tx1"/>
                  </a:solidFill>
                </a:rPr>
                <a:t>Secretaría Técnica</a:t>
              </a:r>
            </a:p>
          </p:txBody>
        </p:sp>
      </p:grpSp>
      <p:grpSp>
        <p:nvGrpSpPr>
          <p:cNvPr id="12" name="102 Grupo"/>
          <p:cNvGrpSpPr/>
          <p:nvPr/>
        </p:nvGrpSpPr>
        <p:grpSpPr>
          <a:xfrm>
            <a:off x="6804248" y="1268760"/>
            <a:ext cx="1435983" cy="260144"/>
            <a:chOff x="4075202" y="904134"/>
            <a:chExt cx="1435983" cy="260144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4" name="103 Rectángulo"/>
            <p:cNvSpPr/>
            <p:nvPr/>
          </p:nvSpPr>
          <p:spPr>
            <a:xfrm>
              <a:off x="4075202" y="904134"/>
              <a:ext cx="1435983" cy="260144"/>
            </a:xfrm>
            <a:prstGeom prst="rect">
              <a:avLst/>
            </a:prstGeom>
            <a:solidFill>
              <a:schemeClr val="bg1"/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5" name="104 Rectángulo"/>
            <p:cNvSpPr/>
            <p:nvPr/>
          </p:nvSpPr>
          <p:spPr>
            <a:xfrm>
              <a:off x="4075202" y="904134"/>
              <a:ext cx="1435983" cy="2601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985" tIns="6985" rIns="6985" bIns="6985" spcCol="1270" anchor="ctr"/>
            <a:lstStyle/>
            <a:p>
              <a:pPr algn="ctr" defTabSz="4889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200" dirty="0">
                  <a:solidFill>
                    <a:schemeClr val="tx1"/>
                  </a:solidFill>
                </a:rPr>
                <a:t>STAFF DE APOYO</a:t>
              </a:r>
            </a:p>
          </p:txBody>
        </p:sp>
      </p:grpSp>
      <p:sp>
        <p:nvSpPr>
          <p:cNvPr id="126" name="125 Rectángulo"/>
          <p:cNvSpPr/>
          <p:nvPr/>
        </p:nvSpPr>
        <p:spPr>
          <a:xfrm>
            <a:off x="3276600" y="1773238"/>
            <a:ext cx="2428875" cy="1143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R"/>
          </a:p>
        </p:txBody>
      </p:sp>
      <p:sp>
        <p:nvSpPr>
          <p:cNvPr id="127" name="126 Flecha a la derecha con muesca"/>
          <p:cNvSpPr/>
          <p:nvPr/>
        </p:nvSpPr>
        <p:spPr>
          <a:xfrm>
            <a:off x="2339975" y="2060575"/>
            <a:ext cx="576263" cy="144463"/>
          </a:xfrm>
          <a:prstGeom prst="notched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R"/>
          </a:p>
        </p:txBody>
      </p:sp>
      <p:sp>
        <p:nvSpPr>
          <p:cNvPr id="128" name="127 Flecha a la derecha con muesca"/>
          <p:cNvSpPr/>
          <p:nvPr/>
        </p:nvSpPr>
        <p:spPr>
          <a:xfrm>
            <a:off x="2339975" y="2636838"/>
            <a:ext cx="647700" cy="144462"/>
          </a:xfrm>
          <a:prstGeom prst="notched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R"/>
          </a:p>
        </p:txBody>
      </p:sp>
      <p:sp>
        <p:nvSpPr>
          <p:cNvPr id="130" name="129 Flecha a la derecha con muesca"/>
          <p:cNvSpPr/>
          <p:nvPr/>
        </p:nvSpPr>
        <p:spPr>
          <a:xfrm rot="10800000">
            <a:off x="6156325" y="1916113"/>
            <a:ext cx="647700" cy="144462"/>
          </a:xfrm>
          <a:prstGeom prst="notched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R"/>
          </a:p>
        </p:txBody>
      </p:sp>
      <p:cxnSp>
        <p:nvCxnSpPr>
          <p:cNvPr id="154" name="153 Conector recto"/>
          <p:cNvCxnSpPr/>
          <p:nvPr/>
        </p:nvCxnSpPr>
        <p:spPr>
          <a:xfrm rot="16200000" flipH="1">
            <a:off x="6767513" y="5049838"/>
            <a:ext cx="2159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161 Conector recto"/>
          <p:cNvCxnSpPr/>
          <p:nvPr/>
        </p:nvCxnSpPr>
        <p:spPr>
          <a:xfrm rot="5400000">
            <a:off x="4391819" y="3032919"/>
            <a:ext cx="2174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45 Grupo"/>
          <p:cNvGrpSpPr/>
          <p:nvPr/>
        </p:nvGrpSpPr>
        <p:grpSpPr>
          <a:xfrm>
            <a:off x="6948264" y="2492896"/>
            <a:ext cx="1006711" cy="503355"/>
            <a:chOff x="4422547" y="1711219"/>
            <a:chExt cx="1006711" cy="50335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7" name="46 Rectángulo"/>
            <p:cNvSpPr/>
            <p:nvPr/>
          </p:nvSpPr>
          <p:spPr>
            <a:xfrm>
              <a:off x="4422547" y="1711219"/>
              <a:ext cx="1006711" cy="50335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47 Rectángulo"/>
            <p:cNvSpPr/>
            <p:nvPr/>
          </p:nvSpPr>
          <p:spPr>
            <a:xfrm>
              <a:off x="4422547" y="1711219"/>
              <a:ext cx="1006711" cy="50335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985" tIns="6985" rIns="6985" bIns="6985" spcCol="1270" anchor="ctr"/>
            <a:lstStyle/>
            <a:p>
              <a:pPr algn="ctr" defTabSz="4889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200" dirty="0">
                  <a:solidFill>
                    <a:schemeClr val="tx1"/>
                  </a:solidFill>
                </a:rPr>
                <a:t>Gobierno </a:t>
              </a:r>
            </a:p>
            <a:p>
              <a:pPr algn="ctr" defTabSz="4889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200" dirty="0">
                  <a:solidFill>
                    <a:schemeClr val="tx1"/>
                  </a:solidFill>
                </a:rPr>
                <a:t>Digital</a:t>
              </a:r>
            </a:p>
          </p:txBody>
        </p:sp>
      </p:grpSp>
      <p:sp>
        <p:nvSpPr>
          <p:cNvPr id="49" name="48 Flecha a la derecha con muesca"/>
          <p:cNvSpPr/>
          <p:nvPr/>
        </p:nvSpPr>
        <p:spPr>
          <a:xfrm rot="10800000">
            <a:off x="6156325" y="2636838"/>
            <a:ext cx="647700" cy="144462"/>
          </a:xfrm>
          <a:prstGeom prst="notched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R"/>
          </a:p>
        </p:txBody>
      </p:sp>
      <p:sp>
        <p:nvSpPr>
          <p:cNvPr id="70" name="1 Título"/>
          <p:cNvSpPr txBox="1">
            <a:spLocks/>
          </p:cNvSpPr>
          <p:nvPr/>
        </p:nvSpPr>
        <p:spPr>
          <a:xfrm>
            <a:off x="457200" y="0"/>
            <a:ext cx="8229600" cy="90805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w Cen MT" pitchFamily="34" charset="0"/>
              </a:rPr>
              <a:t>Or</a:t>
            </a:r>
            <a:r>
              <a:rPr lang="es-C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ganigrama Estructura Mejora Regulatoria</a:t>
            </a:r>
          </a:p>
        </p:txBody>
      </p:sp>
      <p:cxnSp>
        <p:nvCxnSpPr>
          <p:cNvPr id="58" name="57 Conector recto"/>
          <p:cNvCxnSpPr/>
          <p:nvPr/>
        </p:nvCxnSpPr>
        <p:spPr>
          <a:xfrm rot="10800000">
            <a:off x="2484438" y="4941888"/>
            <a:ext cx="43926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rot="5400000">
            <a:off x="4392613" y="3968750"/>
            <a:ext cx="2159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1" name="Text Box 26"/>
          <p:cNvSpPr txBox="1">
            <a:spLocks noChangeArrowheads="1"/>
          </p:cNvSpPr>
          <p:nvPr/>
        </p:nvSpPr>
        <p:spPr bwMode="auto">
          <a:xfrm>
            <a:off x="684213" y="6491288"/>
            <a:ext cx="2232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CR"/>
          </a:p>
        </p:txBody>
      </p:sp>
      <p:sp>
        <p:nvSpPr>
          <p:cNvPr id="17432" name="Text Box 27"/>
          <p:cNvSpPr txBox="1">
            <a:spLocks noChangeArrowheads="1"/>
          </p:cNvSpPr>
          <p:nvPr/>
        </p:nvSpPr>
        <p:spPr bwMode="auto">
          <a:xfrm>
            <a:off x="179388" y="6480175"/>
            <a:ext cx="4679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MX" sz="1200" b="1"/>
              <a:t>Foros de consulta:</a:t>
            </a:r>
            <a:r>
              <a:rPr lang="es-MX" sz="1200"/>
              <a:t> sector privado y ciudadanos</a:t>
            </a:r>
            <a:endParaRPr lang="es-ES" sz="1200"/>
          </a:p>
        </p:txBody>
      </p:sp>
      <p:cxnSp>
        <p:nvCxnSpPr>
          <p:cNvPr id="57" name="56 Conector recto"/>
          <p:cNvCxnSpPr/>
          <p:nvPr/>
        </p:nvCxnSpPr>
        <p:spPr>
          <a:xfrm rot="16200000" flipH="1">
            <a:off x="2377282" y="5049044"/>
            <a:ext cx="2143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 rot="16200000" flipH="1">
            <a:off x="4356894" y="4941094"/>
            <a:ext cx="28733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Cerrar llave"/>
          <p:cNvSpPr/>
          <p:nvPr/>
        </p:nvSpPr>
        <p:spPr>
          <a:xfrm>
            <a:off x="7885113" y="5084763"/>
            <a:ext cx="142875" cy="1223962"/>
          </a:xfrm>
          <a:prstGeom prst="rightBrace">
            <a:avLst/>
          </a:prstGeom>
          <a:ln w="25400" cmpd="sng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436" name="70 CuadroTexto"/>
          <p:cNvSpPr txBox="1">
            <a:spLocks noChangeArrowheads="1"/>
          </p:cNvSpPr>
          <p:nvPr/>
        </p:nvSpPr>
        <p:spPr bwMode="auto">
          <a:xfrm>
            <a:off x="8172450" y="5300663"/>
            <a:ext cx="720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400" b="1">
                <a:latin typeface="Calibri" pitchFamily="34" charset="0"/>
              </a:rPr>
              <a:t>Oficial de ST</a:t>
            </a:r>
            <a:endParaRPr lang="es-ES" sz="1400" b="1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33655884-04BE-4CE2-A7B5-94FBE3C1C2BF}" type="slidenum">
              <a:rPr lang="es-E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s-E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333375"/>
            <a:ext cx="7683500" cy="685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¿Qué busca la Mejora Regulatoria?</a:t>
            </a:r>
          </a:p>
        </p:txBody>
      </p:sp>
      <p:sp>
        <p:nvSpPr>
          <p:cNvPr id="18435" name="5 CuadroTexto"/>
          <p:cNvSpPr txBox="1">
            <a:spLocks noChangeArrowheads="1"/>
          </p:cNvSpPr>
          <p:nvPr/>
        </p:nvSpPr>
        <p:spPr bwMode="auto">
          <a:xfrm>
            <a:off x="179388" y="1268413"/>
            <a:ext cx="8748712" cy="3667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A5AB81"/>
              </a:buClr>
              <a:buFont typeface="Georgia" pitchFamily="18" charset="0"/>
              <a:buNone/>
            </a:pPr>
            <a:endParaRPr lang="es-CR" b="1">
              <a:solidFill>
                <a:srgbClr val="FFFFFF"/>
              </a:solidFill>
              <a:latin typeface="Calibri" pitchFamily="34" charset="0"/>
            </a:endParaRPr>
          </a:p>
        </p:txBody>
      </p:sp>
      <p:graphicFrame>
        <p:nvGraphicFramePr>
          <p:cNvPr id="6" name="5 Diagrama"/>
          <p:cNvGraphicFramePr/>
          <p:nvPr/>
        </p:nvGraphicFramePr>
        <p:xfrm>
          <a:off x="611560" y="1700808"/>
          <a:ext cx="792088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EE8F53E3-B546-4106-A79F-029FD19604AD}" type="slidenum">
              <a:rPr lang="es-E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s-E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115888"/>
            <a:ext cx="7123113" cy="5286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¿Quién Gana</a:t>
            </a:r>
            <a:r>
              <a:rPr lang="es-E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</p:txBody>
      </p:sp>
      <p:graphicFrame>
        <p:nvGraphicFramePr>
          <p:cNvPr id="6" name="5 Diagrama"/>
          <p:cNvGraphicFramePr/>
          <p:nvPr/>
        </p:nvGraphicFramePr>
        <p:xfrm>
          <a:off x="539552" y="908720"/>
          <a:ext cx="813690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F4D7FEE-392C-4028-8C74-CC4630182B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5F4D7FEE-392C-4028-8C74-CC4630182B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8D05ED2-A049-41DA-8F9E-668DA8A568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graphicEl>
                                              <a:dgm id="{78D05ED2-A049-41DA-8F9E-668DA8A568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26CBC9-CEE6-445F-8DC4-92FE4CEDF7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4226CBC9-CEE6-445F-8DC4-92FE4CEDF7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1259F0-5E00-4C40-ACB6-6CAE275E3E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graphicEl>
                                              <a:dgm id="{2C1259F0-5E00-4C40-ACB6-6CAE275E3E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86CB5B-BB29-4D53-8256-BB6A9A71D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4E86CB5B-BB29-4D53-8256-BB6A9A71DB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BE810D-E379-4FD0-843E-BC2F52BCEA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14BE810D-E379-4FD0-843E-BC2F52BCEA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4D6467-8E2B-4A22-94B8-C63C77AE82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434D6467-8E2B-4A22-94B8-C63C77AE82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58D681-CD07-4B12-AB6C-46375C3B31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graphicEl>
                                              <a:dgm id="{6A58D681-CD07-4B12-AB6C-46375C3B31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E6FFA34-0AC9-4A28-9A5C-4BC5AE3F6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graphicEl>
                                              <a:dgm id="{EE6FFA34-0AC9-4A28-9A5C-4BC5AE3F6E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 idx="4294967295"/>
          </p:nvPr>
        </p:nvSpPr>
        <p:spPr>
          <a:xfrm>
            <a:off x="323850" y="188913"/>
            <a:ext cx="8640763" cy="7191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Estrategia Nacional de Simplificación de Trámites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>
          <a:xfrm>
            <a:off x="755650" y="3716338"/>
            <a:ext cx="7777163" cy="4525962"/>
          </a:xfrm>
        </p:spPr>
        <p:txBody>
          <a:bodyPr/>
          <a:lstStyle/>
          <a:p>
            <a:pPr algn="just">
              <a:buFont typeface="Arial" charset="0"/>
              <a:buNone/>
            </a:pPr>
            <a:endParaRPr lang="es-ES" smtClean="0"/>
          </a:p>
          <a:p>
            <a:endParaRPr lang="es-ES" smtClean="0"/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179388" y="981075"/>
            <a:ext cx="8748712" cy="3667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A5AB81"/>
              </a:buClr>
              <a:buFont typeface="Georgia" pitchFamily="18" charset="0"/>
              <a:buNone/>
            </a:pPr>
            <a:endParaRPr lang="es-CR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23928" y="1700808"/>
            <a:ext cx="3024336" cy="584775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dirty="0">
                <a:solidFill>
                  <a:schemeClr val="bg1"/>
                </a:solidFill>
                <a:latin typeface="+mn-lt"/>
              </a:rPr>
              <a:t>OBJETIVO</a:t>
            </a:r>
            <a:endParaRPr lang="es-ES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779912" y="2708920"/>
            <a:ext cx="4536504" cy="280831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200" dirty="0"/>
              <a:t>Lograr servicios del Estado eficientes, que aseguren la protección de objetivos legítimos, el interés público y un ambiente propicio de negocios, que favorezca el aumento de la producción, el empleo y el bienestar de la sociedad</a:t>
            </a:r>
            <a:endParaRPr lang="es-ES" sz="2200" dirty="0"/>
          </a:p>
        </p:txBody>
      </p:sp>
      <p:sp>
        <p:nvSpPr>
          <p:cNvPr id="7" name="6 Flecha curvada hacia la derecha"/>
          <p:cNvSpPr/>
          <p:nvPr/>
        </p:nvSpPr>
        <p:spPr>
          <a:xfrm>
            <a:off x="684213" y="2565400"/>
            <a:ext cx="2808287" cy="2951163"/>
          </a:xfrm>
          <a:prstGeom prst="curvedRightArrow">
            <a:avLst/>
          </a:prstGeom>
          <a:solidFill>
            <a:srgbClr val="FFC000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allAtOnce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Título"/>
          <p:cNvSpPr txBox="1">
            <a:spLocks/>
          </p:cNvSpPr>
          <p:nvPr/>
        </p:nvSpPr>
        <p:spPr bwMode="auto">
          <a:xfrm>
            <a:off x="684213" y="188913"/>
            <a:ext cx="8153400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" sz="3200" b="1">
                <a:solidFill>
                  <a:schemeClr val="tx2"/>
                </a:solidFill>
                <a:latin typeface="Calibri" pitchFamily="34" charset="0"/>
              </a:rPr>
              <a:t>Estrategia Nacional de Simplificación de Trámites</a:t>
            </a:r>
            <a:endParaRPr lang="es-CR" sz="3200" b="1">
              <a:solidFill>
                <a:schemeClr val="tx2"/>
              </a:solidFill>
              <a:latin typeface="Tw Cen MT" pitchFamily="34" charset="0"/>
            </a:endParaRPr>
          </a:p>
        </p:txBody>
      </p:sp>
      <p:sp>
        <p:nvSpPr>
          <p:cNvPr id="4" name="3 Cheurón"/>
          <p:cNvSpPr/>
          <p:nvPr/>
        </p:nvSpPr>
        <p:spPr>
          <a:xfrm>
            <a:off x="611560" y="1772816"/>
            <a:ext cx="3672408" cy="1872208"/>
          </a:xfrm>
          <a:prstGeom prst="chevron">
            <a:avLst/>
          </a:prstGeom>
          <a:solidFill>
            <a:schemeClr val="accent2"/>
          </a:solidFill>
          <a:ln>
            <a:noFill/>
          </a:ln>
          <a:scene3d>
            <a:camera prst="orthographicFront"/>
            <a:lightRig rig="threePt" dir="t"/>
          </a:scene3d>
          <a:sp3d extrusionH="12700" prstMaterial="metal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R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47664" y="2060848"/>
            <a:ext cx="2232248" cy="140038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metal">
            <a:bevelT/>
            <a:bevelB/>
          </a:sp3d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b="1" dirty="0">
                <a:solidFill>
                  <a:schemeClr val="bg1"/>
                </a:solidFill>
                <a:latin typeface="Arial Narrow" pitchFamily="34" charset="0"/>
              </a:rPr>
              <a:t>Meta 1</a:t>
            </a:r>
            <a:r>
              <a:rPr lang="en-US" sz="1700" dirty="0">
                <a:solidFill>
                  <a:schemeClr val="bg1"/>
                </a:solidFill>
                <a:latin typeface="Arial Narrow" pitchFamily="34" charset="0"/>
              </a:rPr>
              <a:t>: Simplificar los </a:t>
            </a:r>
            <a:r>
              <a:rPr lang="en-US" sz="1700" dirty="0" err="1">
                <a:solidFill>
                  <a:schemeClr val="bg1"/>
                </a:solidFill>
                <a:latin typeface="Arial Narrow" pitchFamily="34" charset="0"/>
              </a:rPr>
              <a:t>trámites</a:t>
            </a:r>
            <a:r>
              <a:rPr lang="en-US" sz="1700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1700" dirty="0" err="1">
                <a:solidFill>
                  <a:schemeClr val="bg1"/>
                </a:solidFill>
                <a:latin typeface="Arial Narrow" pitchFamily="34" charset="0"/>
              </a:rPr>
              <a:t>que</a:t>
            </a:r>
            <a:r>
              <a:rPr lang="en-US" sz="1700" dirty="0">
                <a:solidFill>
                  <a:schemeClr val="bg1"/>
                </a:solidFill>
                <a:latin typeface="Arial Narrow" pitchFamily="34" charset="0"/>
              </a:rPr>
              <a:t> más </a:t>
            </a:r>
            <a:r>
              <a:rPr lang="en-US" sz="1700" dirty="0" err="1">
                <a:solidFill>
                  <a:schemeClr val="bg1"/>
                </a:solidFill>
                <a:latin typeface="Arial Narrow" pitchFamily="34" charset="0"/>
              </a:rPr>
              <a:t>afectan</a:t>
            </a:r>
            <a:r>
              <a:rPr lang="en-US" sz="1700" dirty="0">
                <a:solidFill>
                  <a:schemeClr val="bg1"/>
                </a:solidFill>
                <a:latin typeface="Arial Narrow" pitchFamily="34" charset="0"/>
              </a:rPr>
              <a:t> al sector </a:t>
            </a:r>
            <a:r>
              <a:rPr lang="en-US" sz="1700" dirty="0" err="1">
                <a:solidFill>
                  <a:schemeClr val="bg1"/>
                </a:solidFill>
                <a:latin typeface="Arial Narrow" pitchFamily="34" charset="0"/>
              </a:rPr>
              <a:t>productivo</a:t>
            </a:r>
            <a:r>
              <a:rPr lang="en-US" sz="1700" dirty="0">
                <a:solidFill>
                  <a:schemeClr val="bg1"/>
                </a:solidFill>
                <a:latin typeface="Arial Narrow" pitchFamily="34" charset="0"/>
              </a:rPr>
              <a:t> (5 </a:t>
            </a:r>
            <a:r>
              <a:rPr lang="en-US" sz="1700" dirty="0" err="1">
                <a:solidFill>
                  <a:schemeClr val="bg1"/>
                </a:solidFill>
                <a:latin typeface="Arial Narrow" pitchFamily="34" charset="0"/>
              </a:rPr>
              <a:t>instituciones</a:t>
            </a:r>
            <a:r>
              <a:rPr lang="en-US" sz="1700" dirty="0">
                <a:solidFill>
                  <a:schemeClr val="bg1"/>
                </a:solidFill>
                <a:latin typeface="Arial Narrow" pitchFamily="34" charset="0"/>
              </a:rPr>
              <a:t>, 41 </a:t>
            </a:r>
            <a:r>
              <a:rPr lang="en-US" sz="1700" dirty="0" err="1">
                <a:solidFill>
                  <a:schemeClr val="bg1"/>
                </a:solidFill>
                <a:latin typeface="Arial Narrow" pitchFamily="34" charset="0"/>
              </a:rPr>
              <a:t>trámites</a:t>
            </a:r>
            <a:r>
              <a:rPr lang="en-US" sz="1700" dirty="0">
                <a:solidFill>
                  <a:schemeClr val="bg1"/>
                </a:solidFill>
                <a:latin typeface="Arial Narrow" pitchFamily="34" charset="0"/>
              </a:rPr>
              <a:t>  </a:t>
            </a:r>
            <a:r>
              <a:rPr lang="en-US" sz="1700" dirty="0" err="1">
                <a:solidFill>
                  <a:schemeClr val="bg1"/>
                </a:solidFill>
                <a:latin typeface="Arial Narrow" pitchFamily="34" charset="0"/>
              </a:rPr>
              <a:t>prioritarios</a:t>
            </a:r>
            <a:r>
              <a:rPr lang="en-US" sz="1700" dirty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CR" sz="17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5 Cheurón"/>
          <p:cNvSpPr/>
          <p:nvPr/>
        </p:nvSpPr>
        <p:spPr>
          <a:xfrm>
            <a:off x="4572000" y="1772816"/>
            <a:ext cx="3600400" cy="1800200"/>
          </a:xfrm>
          <a:prstGeom prst="chevron">
            <a:avLst/>
          </a:prstGeom>
          <a:solidFill>
            <a:schemeClr val="accent3"/>
          </a:solidFill>
          <a:ln>
            <a:noFill/>
          </a:ln>
          <a:scene3d>
            <a:camera prst="orthographicFront"/>
            <a:lightRig rig="threePt" dir="t"/>
          </a:scene3d>
          <a:sp3d extrusionH="12700" prstMaterial="metal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R">
              <a:solidFill>
                <a:schemeClr val="tx1"/>
              </a:solidFill>
            </a:endParaRPr>
          </a:p>
        </p:txBody>
      </p:sp>
      <p:sp>
        <p:nvSpPr>
          <p:cNvPr id="11279" name="20 CuadroTexto"/>
          <p:cNvSpPr txBox="1">
            <a:spLocks noChangeArrowheads="1"/>
          </p:cNvSpPr>
          <p:nvPr/>
        </p:nvSpPr>
        <p:spPr bwMode="auto">
          <a:xfrm>
            <a:off x="5580063" y="2060575"/>
            <a:ext cx="201612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R" sz="1700" b="1">
                <a:solidFill>
                  <a:schemeClr val="bg1"/>
                </a:solidFill>
                <a:latin typeface="Calibri" pitchFamily="34" charset="0"/>
              </a:rPr>
              <a:t>Meta 2</a:t>
            </a:r>
            <a:r>
              <a:rPr lang="es-CR" sz="1700">
                <a:solidFill>
                  <a:schemeClr val="bg1"/>
                </a:solidFill>
                <a:latin typeface="Calibri" pitchFamily="34" charset="0"/>
              </a:rPr>
              <a:t>: Mejora Regulatoria</a:t>
            </a:r>
          </a:p>
          <a:p>
            <a:r>
              <a:rPr lang="es-CR" sz="1700">
                <a:solidFill>
                  <a:schemeClr val="bg1"/>
                </a:solidFill>
                <a:latin typeface="Calibri" pitchFamily="34" charset="0"/>
              </a:rPr>
              <a:t> Integral en el resto de las instituciones.</a:t>
            </a:r>
          </a:p>
        </p:txBody>
      </p:sp>
      <p:sp>
        <p:nvSpPr>
          <p:cNvPr id="8" name="7 Cheurón"/>
          <p:cNvSpPr/>
          <p:nvPr/>
        </p:nvSpPr>
        <p:spPr>
          <a:xfrm>
            <a:off x="611560" y="4437112"/>
            <a:ext cx="3528392" cy="1800200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 extrusionH="12700" prstMaterial="metal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R" dirty="0">
              <a:solidFill>
                <a:schemeClr val="tx1"/>
              </a:solidFill>
            </a:endParaRPr>
          </a:p>
        </p:txBody>
      </p:sp>
      <p:sp>
        <p:nvSpPr>
          <p:cNvPr id="11283" name="22 CuadroTexto"/>
          <p:cNvSpPr txBox="1">
            <a:spLocks noChangeArrowheads="1"/>
          </p:cNvSpPr>
          <p:nvPr/>
        </p:nvSpPr>
        <p:spPr bwMode="auto">
          <a:xfrm>
            <a:off x="1476375" y="4797425"/>
            <a:ext cx="20161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R" sz="1700" b="1">
                <a:solidFill>
                  <a:schemeClr val="bg1"/>
                </a:solidFill>
                <a:latin typeface="Calibri" pitchFamily="34" charset="0"/>
              </a:rPr>
              <a:t>Meta 3: </a:t>
            </a:r>
            <a:r>
              <a:rPr lang="es-CR" sz="1700">
                <a:solidFill>
                  <a:schemeClr val="bg1"/>
                </a:solidFill>
                <a:latin typeface="Calibri" pitchFamily="34" charset="0"/>
              </a:rPr>
              <a:t>Revisión de legislación y normativa</a:t>
            </a:r>
          </a:p>
        </p:txBody>
      </p:sp>
      <p:sp>
        <p:nvSpPr>
          <p:cNvPr id="10" name="9 Cheurón"/>
          <p:cNvSpPr/>
          <p:nvPr/>
        </p:nvSpPr>
        <p:spPr>
          <a:xfrm>
            <a:off x="4644008" y="4365104"/>
            <a:ext cx="3528392" cy="1872208"/>
          </a:xfrm>
          <a:prstGeom prst="chevron">
            <a:avLst/>
          </a:prstGeom>
          <a:solidFill>
            <a:schemeClr val="accent5"/>
          </a:solidFill>
          <a:ln>
            <a:noFill/>
          </a:ln>
          <a:scene3d>
            <a:camera prst="orthographicFront"/>
            <a:lightRig rig="threePt" dir="t"/>
          </a:scene3d>
          <a:sp3d extrusionH="12700" prstMaterial="metal"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R">
              <a:solidFill>
                <a:schemeClr val="tx1"/>
              </a:solidFill>
            </a:endParaRPr>
          </a:p>
        </p:txBody>
      </p:sp>
      <p:sp>
        <p:nvSpPr>
          <p:cNvPr id="11287" name="25 CuadroTexto"/>
          <p:cNvSpPr txBox="1">
            <a:spLocks noChangeArrowheads="1"/>
          </p:cNvSpPr>
          <p:nvPr/>
        </p:nvSpPr>
        <p:spPr bwMode="auto">
          <a:xfrm>
            <a:off x="5580063" y="4652963"/>
            <a:ext cx="23050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R" sz="1600" b="1">
                <a:solidFill>
                  <a:schemeClr val="bg1"/>
                </a:solidFill>
                <a:latin typeface="Calibri" pitchFamily="34" charset="0"/>
              </a:rPr>
              <a:t>Meta 4:</a:t>
            </a:r>
            <a:r>
              <a:rPr lang="es-CR" sz="1600">
                <a:solidFill>
                  <a:schemeClr val="bg1"/>
                </a:solidFill>
                <a:latin typeface="Calibri" pitchFamily="34" charset="0"/>
              </a:rPr>
              <a:t>  Transparencia de trámites :</a:t>
            </a:r>
          </a:p>
          <a:p>
            <a:r>
              <a:rPr lang="es-CR" sz="1600">
                <a:solidFill>
                  <a:schemeClr val="bg1"/>
                </a:solidFill>
                <a:latin typeface="Calibri" pitchFamily="34" charset="0"/>
              </a:rPr>
              <a:t> -Alianza Gobierno Digital</a:t>
            </a:r>
          </a:p>
          <a:p>
            <a:r>
              <a:rPr lang="es-CR" sz="1600">
                <a:solidFill>
                  <a:schemeClr val="bg1"/>
                </a:solidFill>
                <a:latin typeface="Calibri" pitchFamily="34" charset="0"/>
              </a:rPr>
              <a:t>-control previo (costo-beneficio)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9" grpId="0"/>
      <p:bldP spid="11283" grpId="0"/>
      <p:bldP spid="112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323528" y="836712"/>
          <a:ext cx="828092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1 Título"/>
          <p:cNvSpPr txBox="1">
            <a:spLocks/>
          </p:cNvSpPr>
          <p:nvPr/>
        </p:nvSpPr>
        <p:spPr>
          <a:xfrm>
            <a:off x="611188" y="0"/>
            <a:ext cx="8153400" cy="67945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dirty="0">
                <a:latin typeface="+mj-lt"/>
                <a:ea typeface="+mj-ea"/>
                <a:cs typeface="+mj-cs"/>
              </a:rPr>
              <a:t>Instituciones Prioritarias</a:t>
            </a:r>
            <a:endParaRPr lang="es-CR" sz="36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850" y="188913"/>
            <a:ext cx="1295400" cy="36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</a:rPr>
              <a:t>META 1</a:t>
            </a:r>
            <a:endParaRPr lang="es-ES" dirty="0">
              <a:latin typeface="+mn-lt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04025" y="4365625"/>
            <a:ext cx="2160588" cy="10144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</a:rPr>
              <a:t>Total de Trámites 41.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>
                <a:latin typeface="+mn-lt"/>
              </a:rPr>
              <a:t>Algunos de los Trámites son transversales entre instituciones</a:t>
            </a:r>
            <a:endParaRPr lang="es-E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BD4F870-21F5-4286-AD37-62C19F4F51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dgm id="{0BD4F870-21F5-4286-AD37-62C19F4F51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89BBD14-1C9A-4849-B512-7924E76CED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graphicEl>
                                              <a:dgm id="{D89BBD14-1C9A-4849-B512-7924E76CED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E5A267F-A2E4-4796-8F18-15EDBB0C57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graphicEl>
                                              <a:dgm id="{3E5A267F-A2E4-4796-8F18-15EDBB0C57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6C44190-DAA2-4D7E-B512-80147C246C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graphicEl>
                                              <a:dgm id="{96C44190-DAA2-4D7E-B512-80147C246C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792657E-FCD1-4E54-BDA5-C2472302EC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graphicEl>
                                              <a:dgm id="{2792657E-FCD1-4E54-BDA5-C2472302EC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E8F1AF8-E49F-49EF-B732-EE04DE7E5D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graphicEl>
                                              <a:dgm id="{DE8F1AF8-E49F-49EF-B732-EE04DE7E5D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9B3B875-FA1A-4B35-82FD-81C03ECDA8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graphicEl>
                                              <a:dgm id="{C9B3B875-FA1A-4B35-82FD-81C03ECDA8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27F6130-F973-482A-8076-F30C578D5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graphicEl>
                                              <a:dgm id="{327F6130-F973-482A-8076-F30C578D5C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922E1D8-4D43-484C-90B7-1B75416660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graphicEl>
                                              <a:dgm id="{E922E1D8-4D43-484C-90B7-1B75416660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66E68A3-2EA8-4DF1-8CF7-BD4B8DE632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graphicEl>
                                              <a:dgm id="{166E68A3-2EA8-4DF1-8CF7-BD4B8DE632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AA0C92E-2F66-483E-B67C-D5C8723D0B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graphicEl>
                                              <a:dgm id="{AAA0C92E-2F66-483E-B67C-D5C8723D0B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lvlAtOnce"/>
        </p:bldSub>
      </p:bldGraphic>
      <p:bldP spid="5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611188" y="0"/>
            <a:ext cx="8153400" cy="936625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latin typeface="+mj-lt"/>
                <a:ea typeface="+mj-ea"/>
                <a:cs typeface="+mj-cs"/>
              </a:rPr>
              <a:t>Instituciones prioritarias</a:t>
            </a:r>
            <a:endParaRPr lang="es-ES" sz="3200" dirty="0">
              <a:latin typeface="+mj-lt"/>
              <a:ea typeface="+mj-ea"/>
              <a:cs typeface="+mj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200" dirty="0">
                <a:latin typeface="+mj-lt"/>
                <a:ea typeface="+mj-ea"/>
                <a:cs typeface="+mj-cs"/>
              </a:rPr>
              <a:t>Acueductos y Alcantarillados</a:t>
            </a:r>
            <a:endParaRPr lang="es-CR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95288" y="333375"/>
            <a:ext cx="1296987" cy="36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</a:rPr>
              <a:t>META 1</a:t>
            </a:r>
            <a:endParaRPr lang="es-ES" dirty="0">
              <a:latin typeface="+mn-lt"/>
            </a:endParaRPr>
          </a:p>
        </p:txBody>
      </p:sp>
      <p:sp>
        <p:nvSpPr>
          <p:cNvPr id="8" name="7 Pentágono"/>
          <p:cNvSpPr/>
          <p:nvPr/>
        </p:nvSpPr>
        <p:spPr>
          <a:xfrm>
            <a:off x="142812" y="3861048"/>
            <a:ext cx="9001188" cy="2714644"/>
          </a:xfrm>
          <a:prstGeom prst="homePlate">
            <a:avLst/>
          </a:prstGeom>
          <a:solidFill>
            <a:srgbClr val="F5791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700" b="1" dirty="0"/>
              <a:t>Temas en proceso</a:t>
            </a:r>
          </a:p>
          <a:p>
            <a:pPr marL="342900" indent="-257175" algn="just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alibri" pitchFamily="34" charset="0"/>
              <a:buChar char="•"/>
              <a:defRPr/>
            </a:pPr>
            <a:r>
              <a:rPr lang="es-ES" u="sng" dirty="0"/>
              <a:t>Disponibilidad de Agua Asadas</a:t>
            </a:r>
            <a:r>
              <a:rPr lang="es-ES" dirty="0"/>
              <a:t>:  </a:t>
            </a:r>
            <a:r>
              <a:rPr lang="es-ES" dirty="0"/>
              <a:t>Reglamento en revisión</a:t>
            </a:r>
            <a:r>
              <a:rPr lang="es-ES" dirty="0">
                <a:solidFill>
                  <a:schemeClr val="bg1"/>
                </a:solidFill>
              </a:rPr>
              <a:t>. Enero</a:t>
            </a:r>
            <a:r>
              <a:rPr lang="es-ES" dirty="0">
                <a:solidFill>
                  <a:schemeClr val="bg1"/>
                </a:solidFill>
              </a:rPr>
              <a:t>, </a:t>
            </a:r>
            <a:r>
              <a:rPr lang="es-ES" dirty="0">
                <a:solidFill>
                  <a:schemeClr val="bg1"/>
                </a:solidFill>
              </a:rPr>
              <a:t>2011</a:t>
            </a:r>
            <a:r>
              <a:rPr lang="es-ES" dirty="0"/>
              <a:t>.</a:t>
            </a:r>
          </a:p>
          <a:p>
            <a:pPr marL="342900" indent="-257175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alibri" pitchFamily="34" charset="0"/>
              <a:buChar char="•"/>
              <a:defRPr/>
            </a:pPr>
            <a:r>
              <a:rPr lang="es-ES" u="sng" dirty="0"/>
              <a:t>Plantas de tratamiento:</a:t>
            </a:r>
            <a:r>
              <a:rPr lang="es-ES" dirty="0"/>
              <a:t> el visado se integrará al trámite general  de visado y se reformará reglamento de recepción de plantas. Marzo, 2011. </a:t>
            </a:r>
            <a:r>
              <a:rPr lang="es-ES" b="1" dirty="0"/>
              <a:t/>
            </a:r>
            <a:br>
              <a:rPr lang="es-ES" b="1" dirty="0"/>
            </a:br>
            <a:r>
              <a:rPr lang="es-ES" u="sng" dirty="0"/>
              <a:t>Visado Construcción y plantas de </a:t>
            </a:r>
            <a:r>
              <a:rPr lang="es-ES" u="sng" dirty="0"/>
              <a:t>tratamiento</a:t>
            </a:r>
            <a:r>
              <a:rPr lang="es-ES" dirty="0"/>
              <a:t>: simplificación regulación y sistema </a:t>
            </a:r>
            <a:r>
              <a:rPr lang="es-ES" dirty="0"/>
              <a:t>digital, </a:t>
            </a:r>
            <a:r>
              <a:rPr lang="es-ES" b="1" dirty="0"/>
              <a:t>junio</a:t>
            </a:r>
            <a:r>
              <a:rPr lang="es-ES" b="1" dirty="0"/>
              <a:t>, 2011</a:t>
            </a:r>
            <a:r>
              <a:rPr lang="es-ES" b="1" dirty="0"/>
              <a:t>. </a:t>
            </a:r>
            <a:r>
              <a:rPr lang="es-ES" dirty="0"/>
              <a:t>Se inició levantamiento integral del proceso de visado en las 3 instituciones (AYA, Salud e INVU).</a:t>
            </a:r>
          </a:p>
          <a:p>
            <a:pPr marL="342900" indent="-257175" fontAlgn="auto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alibri" pitchFamily="34" charset="0"/>
              <a:buChar char="•"/>
              <a:defRPr/>
            </a:pPr>
            <a:r>
              <a:rPr lang="es-ES" dirty="0"/>
              <a:t>Plan para resto de trámites. </a:t>
            </a:r>
            <a:r>
              <a:rPr lang="es-ES" dirty="0" err="1"/>
              <a:t>Dic</a:t>
            </a:r>
            <a:r>
              <a:rPr lang="es-ES" dirty="0"/>
              <a:t>, 17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1143000" y="1071563"/>
            <a:ext cx="7143750" cy="2000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/>
              <a:t>Trámites Prioritarios (6)</a:t>
            </a:r>
            <a:br>
              <a:rPr lang="es-ES" sz="2800" b="1" dirty="0"/>
            </a:br>
            <a:r>
              <a:rPr lang="es-CR" dirty="0">
                <a:solidFill>
                  <a:schemeClr val="bg1"/>
                </a:solidFill>
              </a:rPr>
              <a:t>Carta disponibilidad de Agua, Disponibilidad agua  de ASADAS, Carta disponibilidad de Alcantarillado, Exoneración de carta alcantarillado, Visado de Planos de construcción y Plantas Tratamiento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5" name="4 Pentágono"/>
          <p:cNvSpPr/>
          <p:nvPr/>
        </p:nvSpPr>
        <p:spPr>
          <a:xfrm>
            <a:off x="142844" y="1080411"/>
            <a:ext cx="9001156" cy="2626676"/>
          </a:xfrm>
          <a:prstGeom prst="homePlate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/>
              <a:t>Avances en Planes</a:t>
            </a:r>
            <a:endParaRPr lang="es-ES" sz="2800" dirty="0"/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u="sng" dirty="0"/>
              <a:t>Carta de disponibilidad de Agua y de Alcantarillado</a:t>
            </a:r>
            <a:r>
              <a:rPr lang="es-ES" dirty="0"/>
              <a:t>:  Otorgamiento de capacidad hídrica para el primer trámite y capacidad de recolección y tratamiento  para el segundo,  con detalle de condiciones . Reduce plazo entre 3 a 6 meses.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u="sng" dirty="0"/>
              <a:t>Exoneración de Alcantarillados: </a:t>
            </a:r>
            <a:r>
              <a:rPr lang="es-ES" dirty="0"/>
              <a:t> Se delega la autorización a nivel </a:t>
            </a:r>
            <a:r>
              <a:rPr lang="es-ES" dirty="0"/>
              <a:t>técnico, aprobado en </a:t>
            </a:r>
            <a:r>
              <a:rPr lang="es-ES" dirty="0"/>
              <a:t>JD, plazo disminuye entre 6 y 12 meses.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/>
              <a:t>7 trámites incluidos en Catálogo Nacional </a:t>
            </a:r>
            <a:r>
              <a:rPr lang="es-ES" dirty="0">
                <a:solidFill>
                  <a:schemeClr val="bg1"/>
                </a:solidFill>
              </a:rPr>
              <a:t>Trámites.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  <p:bldP spid="5" grpId="0" build="allAtOnce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1514</Words>
  <Application>Microsoft Office PowerPoint</Application>
  <PresentationFormat>Presentación en pantalla (4:3)</PresentationFormat>
  <Paragraphs>223</Paragraphs>
  <Slides>23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5" baseType="lpstr">
      <vt:lpstr>Calibri</vt:lpstr>
      <vt:lpstr>Arial</vt:lpstr>
      <vt:lpstr>Microsoft Sans Serif</vt:lpstr>
      <vt:lpstr>Tw Cen MT</vt:lpstr>
      <vt:lpstr>Georgia</vt:lpstr>
      <vt:lpstr>Arial Narrow</vt:lpstr>
      <vt:lpstr>Perpetua</vt:lpstr>
      <vt:lpstr>Times New Roman</vt:lpstr>
      <vt:lpstr>Wingdings 2</vt:lpstr>
      <vt:lpstr>Century Gothic</vt:lpstr>
      <vt:lpstr>Tema de Office</vt:lpstr>
      <vt:lpstr>Gráfico</vt:lpstr>
      <vt:lpstr>Diapositiva 1</vt:lpstr>
      <vt:lpstr>Lo propuesto  en el Programa de Gobierno</vt:lpstr>
      <vt:lpstr>Diapositiva 3</vt:lpstr>
      <vt:lpstr>¿Qué busca la Mejora Regulatoria?</vt:lpstr>
      <vt:lpstr>¿Quién Gana?</vt:lpstr>
      <vt:lpstr>Estrategia Nacional de Simplificación de Trámites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Interacción  con el Sector Privado</vt:lpstr>
      <vt:lpstr>Diapositiva 15</vt:lpstr>
      <vt:lpstr>Diapositiva 16</vt:lpstr>
      <vt:lpstr>Diapositiva 17</vt:lpstr>
      <vt:lpstr>Diapositiva 18</vt:lpstr>
      <vt:lpstr>Catálogo de Trámites. </vt:lpstr>
      <vt:lpstr>Diapositiva 20</vt:lpstr>
      <vt:lpstr>Diapositiva 21</vt:lpstr>
      <vt:lpstr> Proyecto con Gobierno Digital Sistema para la Apertura de Negocios. </vt:lpstr>
      <vt:lpstr>Diapositiva 23</vt:lpstr>
    </vt:vector>
  </TitlesOfParts>
  <Company>MEIC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Isabel Araya Badilla</dc:creator>
  <cp:lastModifiedBy>robregon</cp:lastModifiedBy>
  <cp:revision>203</cp:revision>
  <dcterms:created xsi:type="dcterms:W3CDTF">2010-11-04T16:44:44Z</dcterms:created>
  <dcterms:modified xsi:type="dcterms:W3CDTF">2014-10-30T15:44:12Z</dcterms:modified>
</cp:coreProperties>
</file>